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4"/>
  </p:notesMasterIdLst>
  <p:sldIdLst>
    <p:sldId id="258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66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2F35"/>
    <a:srgbClr val="81A940"/>
    <a:srgbClr val="EBC517"/>
    <a:srgbClr val="0A84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ouzidi\Documents\4.%20Projets\JRC\2025\Production%20mondiale%20lapin%20FAO%201960-202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diskstation\Economie\Partage\4.%20Conjoncture%20&amp;%20Statistiques\1.%20Classeurs%20conjoncture\3.%20Lapin\A-Bilan_Lapin_F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ouzidi\Downloads\Prix%20viandes%20Egg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bouzidi\Documents\4.%20Projets\JRC\Lapin%20JRC%20KANTAR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ouzidi\Documents\4.%20Projets\JRC\Lapin%20JRC%20KANTAR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ouzidi\Documents\4.%20Projets\JRC\Lapin%20JRC%20KANTAR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 smtClean="0"/>
              <a:t>Evolution de la production de lapin </a:t>
            </a:r>
            <a:endParaRPr lang="fr-FR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Feuil1!$A$30</c:f>
              <c:strCache>
                <c:ptCount val="1"/>
                <c:pt idx="0">
                  <c:v> Chine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Feuil1!$J$29:$AP$29</c:f>
              <c:numCache>
                <c:formatCode>General</c:formatCode>
                <c:ptCount val="33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  <c:pt idx="26">
                  <c:v>2017</c:v>
                </c:pt>
                <c:pt idx="27">
                  <c:v>2018</c:v>
                </c:pt>
                <c:pt idx="28">
                  <c:v>2019</c:v>
                </c:pt>
                <c:pt idx="29">
                  <c:v>2020</c:v>
                </c:pt>
                <c:pt idx="30">
                  <c:v>2021</c:v>
                </c:pt>
                <c:pt idx="31">
                  <c:v>2022</c:v>
                </c:pt>
                <c:pt idx="32">
                  <c:v>2023</c:v>
                </c:pt>
              </c:numCache>
            </c:numRef>
          </c:cat>
          <c:val>
            <c:numRef>
              <c:f>Feuil1!$J$30:$AP$30</c:f>
              <c:numCache>
                <c:formatCode>_-* #,##0\ _€_-;\-* #,##0\ _€_-;_-* "-"??\ _€_-;_-@_-</c:formatCode>
                <c:ptCount val="33"/>
                <c:pt idx="0">
                  <c:v>108000</c:v>
                </c:pt>
                <c:pt idx="1">
                  <c:v>185000</c:v>
                </c:pt>
                <c:pt idx="2">
                  <c:v>195000</c:v>
                </c:pt>
                <c:pt idx="3">
                  <c:v>229000</c:v>
                </c:pt>
                <c:pt idx="4">
                  <c:v>268000</c:v>
                </c:pt>
                <c:pt idx="5">
                  <c:v>306000</c:v>
                </c:pt>
                <c:pt idx="6">
                  <c:v>281000</c:v>
                </c:pt>
                <c:pt idx="7">
                  <c:v>308000</c:v>
                </c:pt>
                <c:pt idx="8">
                  <c:v>310000</c:v>
                </c:pt>
                <c:pt idx="9">
                  <c:v>370000</c:v>
                </c:pt>
                <c:pt idx="10">
                  <c:v>406000</c:v>
                </c:pt>
                <c:pt idx="11">
                  <c:v>423000</c:v>
                </c:pt>
                <c:pt idx="12">
                  <c:v>438000</c:v>
                </c:pt>
                <c:pt idx="13">
                  <c:v>467000</c:v>
                </c:pt>
                <c:pt idx="14">
                  <c:v>510600</c:v>
                </c:pt>
                <c:pt idx="15">
                  <c:v>544800</c:v>
                </c:pt>
                <c:pt idx="16">
                  <c:v>602000</c:v>
                </c:pt>
                <c:pt idx="17">
                  <c:v>587000</c:v>
                </c:pt>
                <c:pt idx="18">
                  <c:v>636000</c:v>
                </c:pt>
                <c:pt idx="19">
                  <c:v>690000</c:v>
                </c:pt>
                <c:pt idx="20">
                  <c:v>731000</c:v>
                </c:pt>
                <c:pt idx="21">
                  <c:v>735000.05</c:v>
                </c:pt>
                <c:pt idx="22">
                  <c:v>770874.01</c:v>
                </c:pt>
                <c:pt idx="23">
                  <c:v>783272.46</c:v>
                </c:pt>
                <c:pt idx="24">
                  <c:v>783457.38</c:v>
                </c:pt>
                <c:pt idx="25">
                  <c:v>627151.56000000006</c:v>
                </c:pt>
                <c:pt idx="26">
                  <c:v>468647.43</c:v>
                </c:pt>
                <c:pt idx="27">
                  <c:v>465732.88</c:v>
                </c:pt>
                <c:pt idx="28">
                  <c:v>457765.06</c:v>
                </c:pt>
                <c:pt idx="29">
                  <c:v>488000</c:v>
                </c:pt>
                <c:pt idx="30">
                  <c:v>462602.72</c:v>
                </c:pt>
                <c:pt idx="31">
                  <c:v>332335.65999999997</c:v>
                </c:pt>
                <c:pt idx="32">
                  <c:v>262235.34000000003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F0-4A9F-A9BA-4E9EBAA7B2C4}"/>
            </c:ext>
          </c:extLst>
        </c:ser>
        <c:ser>
          <c:idx val="1"/>
          <c:order val="1"/>
          <c:tx>
            <c:strRef>
              <c:f>Feuil1!$A$31</c:f>
              <c:strCache>
                <c:ptCount val="1"/>
                <c:pt idx="0">
                  <c:v> Union Européenne (27)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Feuil1!$J$29:$AP$29</c:f>
              <c:numCache>
                <c:formatCode>General</c:formatCode>
                <c:ptCount val="33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  <c:pt idx="26">
                  <c:v>2017</c:v>
                </c:pt>
                <c:pt idx="27">
                  <c:v>2018</c:v>
                </c:pt>
                <c:pt idx="28">
                  <c:v>2019</c:v>
                </c:pt>
                <c:pt idx="29">
                  <c:v>2020</c:v>
                </c:pt>
                <c:pt idx="30">
                  <c:v>2021</c:v>
                </c:pt>
                <c:pt idx="31">
                  <c:v>2022</c:v>
                </c:pt>
                <c:pt idx="32">
                  <c:v>2023</c:v>
                </c:pt>
              </c:numCache>
            </c:numRef>
          </c:cat>
          <c:val>
            <c:numRef>
              <c:f>Feuil1!$J$31:$AP$31</c:f>
              <c:numCache>
                <c:formatCode>_-* #,##0\ _€_-;\-* #,##0\ _€_-;_-* "-"??\ _€_-;_-@_-</c:formatCode>
                <c:ptCount val="33"/>
                <c:pt idx="0">
                  <c:v>245259.25</c:v>
                </c:pt>
                <c:pt idx="1">
                  <c:v>258398.56</c:v>
                </c:pt>
                <c:pt idx="2">
                  <c:v>312618.34000000003</c:v>
                </c:pt>
                <c:pt idx="3">
                  <c:v>309272.27</c:v>
                </c:pt>
                <c:pt idx="4">
                  <c:v>303974.75</c:v>
                </c:pt>
                <c:pt idx="5">
                  <c:v>317913.69</c:v>
                </c:pt>
                <c:pt idx="6">
                  <c:v>317956.44</c:v>
                </c:pt>
                <c:pt idx="7">
                  <c:v>317783.34000000003</c:v>
                </c:pt>
                <c:pt idx="8">
                  <c:v>293161.99</c:v>
                </c:pt>
                <c:pt idx="9">
                  <c:v>297876.77</c:v>
                </c:pt>
                <c:pt idx="10">
                  <c:v>302722.49</c:v>
                </c:pt>
                <c:pt idx="11">
                  <c:v>308996.27</c:v>
                </c:pt>
                <c:pt idx="12">
                  <c:v>292870.28000000003</c:v>
                </c:pt>
                <c:pt idx="13">
                  <c:v>256491.63</c:v>
                </c:pt>
                <c:pt idx="14">
                  <c:v>254169.63</c:v>
                </c:pt>
                <c:pt idx="15">
                  <c:v>249848.84</c:v>
                </c:pt>
                <c:pt idx="16">
                  <c:v>256350.9</c:v>
                </c:pt>
                <c:pt idx="17">
                  <c:v>235273.52</c:v>
                </c:pt>
                <c:pt idx="18">
                  <c:v>225188.05</c:v>
                </c:pt>
                <c:pt idx="19">
                  <c:v>230582.91</c:v>
                </c:pt>
                <c:pt idx="20">
                  <c:v>237488.97</c:v>
                </c:pt>
                <c:pt idx="21">
                  <c:v>235233.31</c:v>
                </c:pt>
                <c:pt idx="22">
                  <c:v>235104.59</c:v>
                </c:pt>
                <c:pt idx="23">
                  <c:v>235282.97</c:v>
                </c:pt>
                <c:pt idx="24">
                  <c:v>223237.64</c:v>
                </c:pt>
                <c:pt idx="25">
                  <c:v>225822.16</c:v>
                </c:pt>
                <c:pt idx="26">
                  <c:v>191279.98</c:v>
                </c:pt>
                <c:pt idx="27">
                  <c:v>154810.74</c:v>
                </c:pt>
                <c:pt idx="28">
                  <c:v>151943.19</c:v>
                </c:pt>
                <c:pt idx="29">
                  <c:v>136462.48000000001</c:v>
                </c:pt>
                <c:pt idx="30">
                  <c:v>132106.68</c:v>
                </c:pt>
                <c:pt idx="31">
                  <c:v>120893.57</c:v>
                </c:pt>
                <c:pt idx="32">
                  <c:v>111849.49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F0-4A9F-A9BA-4E9EBAA7B2C4}"/>
            </c:ext>
          </c:extLst>
        </c:ser>
        <c:ser>
          <c:idx val="2"/>
          <c:order val="2"/>
          <c:tx>
            <c:strRef>
              <c:f>Feuil1!$A$32</c:f>
              <c:strCache>
                <c:ptCount val="1"/>
                <c:pt idx="0">
                  <c:v>Autres pays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Feuil1!$J$29:$AP$29</c:f>
              <c:numCache>
                <c:formatCode>General</c:formatCode>
                <c:ptCount val="33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  <c:pt idx="26">
                  <c:v>2017</c:v>
                </c:pt>
                <c:pt idx="27">
                  <c:v>2018</c:v>
                </c:pt>
                <c:pt idx="28">
                  <c:v>2019</c:v>
                </c:pt>
                <c:pt idx="29">
                  <c:v>2020</c:v>
                </c:pt>
                <c:pt idx="30">
                  <c:v>2021</c:v>
                </c:pt>
                <c:pt idx="31">
                  <c:v>2022</c:v>
                </c:pt>
                <c:pt idx="32">
                  <c:v>2023</c:v>
                </c:pt>
              </c:numCache>
            </c:numRef>
          </c:cat>
          <c:val>
            <c:numRef>
              <c:f>Feuil1!$J$32:$AP$32</c:f>
              <c:numCache>
                <c:formatCode>_-* #,##0\ _€_-;\-* #,##0\ _€_-;_-* "-"??\ _€_-;_-@_-</c:formatCode>
                <c:ptCount val="33"/>
                <c:pt idx="0">
                  <c:v>241502.18999999994</c:v>
                </c:pt>
                <c:pt idx="1">
                  <c:v>181912.50999999995</c:v>
                </c:pt>
                <c:pt idx="2">
                  <c:v>144562.14999999997</c:v>
                </c:pt>
                <c:pt idx="3">
                  <c:v>136868.01</c:v>
                </c:pt>
                <c:pt idx="4">
                  <c:v>133465.02000000002</c:v>
                </c:pt>
                <c:pt idx="5">
                  <c:v>146034.19</c:v>
                </c:pt>
                <c:pt idx="6">
                  <c:v>136016.68</c:v>
                </c:pt>
                <c:pt idx="7">
                  <c:v>134260.52999999997</c:v>
                </c:pt>
                <c:pt idx="8">
                  <c:v>149503.25</c:v>
                </c:pt>
                <c:pt idx="9">
                  <c:v>178255.44999999995</c:v>
                </c:pt>
                <c:pt idx="10">
                  <c:v>215378.20999999996</c:v>
                </c:pt>
                <c:pt idx="11">
                  <c:v>214914.42999999993</c:v>
                </c:pt>
                <c:pt idx="12">
                  <c:v>216461.19999999995</c:v>
                </c:pt>
                <c:pt idx="13">
                  <c:v>219734.89</c:v>
                </c:pt>
                <c:pt idx="14">
                  <c:v>222563.30999999994</c:v>
                </c:pt>
                <c:pt idx="15">
                  <c:v>226928.74</c:v>
                </c:pt>
                <c:pt idx="16">
                  <c:v>236239.38</c:v>
                </c:pt>
                <c:pt idx="17">
                  <c:v>248514.18999999994</c:v>
                </c:pt>
                <c:pt idx="18">
                  <c:v>259437.18999999994</c:v>
                </c:pt>
                <c:pt idx="19">
                  <c:v>264956.19000000006</c:v>
                </c:pt>
                <c:pt idx="20">
                  <c:v>284728.46999999997</c:v>
                </c:pt>
                <c:pt idx="21">
                  <c:v>285194.2899999998</c:v>
                </c:pt>
                <c:pt idx="22">
                  <c:v>291719.43999999994</c:v>
                </c:pt>
                <c:pt idx="23">
                  <c:v>298189.33000000007</c:v>
                </c:pt>
                <c:pt idx="24">
                  <c:v>299738.20999999985</c:v>
                </c:pt>
                <c:pt idx="25">
                  <c:v>293310.81999999995</c:v>
                </c:pt>
                <c:pt idx="26">
                  <c:v>294440.28999999998</c:v>
                </c:pt>
                <c:pt idx="27">
                  <c:v>295328.56999999995</c:v>
                </c:pt>
                <c:pt idx="28">
                  <c:v>317681.49000000005</c:v>
                </c:pt>
                <c:pt idx="29">
                  <c:v>291805.76</c:v>
                </c:pt>
                <c:pt idx="30">
                  <c:v>279600.91000000015</c:v>
                </c:pt>
                <c:pt idx="31">
                  <c:v>303209.12000000005</c:v>
                </c:pt>
                <c:pt idx="32">
                  <c:v>307910.81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F0-4A9F-A9BA-4E9EBAA7B2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54085264"/>
        <c:axId val="1654093168"/>
      </c:areaChart>
      <c:catAx>
        <c:axId val="1654085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54093168"/>
        <c:crosses val="autoZero"/>
        <c:auto val="1"/>
        <c:lblAlgn val="ctr"/>
        <c:lblOffset val="100"/>
        <c:noMultiLvlLbl val="0"/>
      </c:catAx>
      <c:valAx>
        <c:axId val="165409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\ _€_-;\-* #,##0\ _€_-;_-* &quot;-&quot;??\ _€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654085264"/>
        <c:crosses val="autoZero"/>
        <c:crossBetween val="midCat"/>
        <c:dispUnits>
          <c:builtInUnit val="thousands"/>
          <c:dispUnitsLbl>
            <c:layout/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fr-FR" dirty="0" smtClean="0"/>
                    <a:t>Milliers de tonnes</a:t>
                  </a:r>
                  <a:endParaRPr lang="fr-FR" dirty="0"/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164260717410335E-2"/>
          <c:y val="0.14856481481481484"/>
          <c:w val="0.8216714785651793"/>
          <c:h val="0.5933169291338581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Bilan_France!$B$25</c:f>
              <c:strCache>
                <c:ptCount val="1"/>
                <c:pt idx="0">
                  <c:v>Consommation contrôlée par habitant (kgéc)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Bilan_France!$M$4:$AK$4</c:f>
              <c:numCache>
                <c:formatCode>General</c:formatCode>
                <c:ptCount val="1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</c:numCache>
              <c:extLst/>
            </c:numRef>
          </c:cat>
          <c:val>
            <c:numRef>
              <c:f>Bilan_France!$M$25:$AK$25</c:f>
              <c:numCache>
                <c:formatCode>0.000</c:formatCode>
                <c:ptCount val="13"/>
                <c:pt idx="0">
                  <c:v>0.67280774596290127</c:v>
                </c:pt>
                <c:pt idx="1">
                  <c:v>0.6230728071732955</c:v>
                </c:pt>
                <c:pt idx="2">
                  <c:v>0.60831190701371363</c:v>
                </c:pt>
                <c:pt idx="3">
                  <c:v>0.58853381969762864</c:v>
                </c:pt>
                <c:pt idx="4">
                  <c:v>0.56694313835770527</c:v>
                </c:pt>
                <c:pt idx="5">
                  <c:v>0.51589012840741144</c:v>
                </c:pt>
                <c:pt idx="6">
                  <c:v>0.49335448901373946</c:v>
                </c:pt>
                <c:pt idx="7">
                  <c:v>0.45025409988402865</c:v>
                </c:pt>
                <c:pt idx="8">
                  <c:v>0.43637427344977919</c:v>
                </c:pt>
                <c:pt idx="9">
                  <c:v>0.41151865060689546</c:v>
                </c:pt>
                <c:pt idx="10">
                  <c:v>0.3637955776829121</c:v>
                </c:pt>
                <c:pt idx="11">
                  <c:v>0.31481824407351339</c:v>
                </c:pt>
                <c:pt idx="12">
                  <c:v>0.29981072499202188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8F8A-4897-8304-3F30CED3E2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9119471"/>
        <c:axId val="1339117807"/>
      </c:barChart>
      <c:lineChart>
        <c:grouping val="standard"/>
        <c:varyColors val="0"/>
        <c:ser>
          <c:idx val="0"/>
          <c:order val="0"/>
          <c:tx>
            <c:strRef>
              <c:f>Bilan_France!$B$8</c:f>
              <c:strCache>
                <c:ptCount val="1"/>
                <c:pt idx="0">
                  <c:v>Production contrôlée</c:v>
                </c:pt>
              </c:strCache>
            </c:strRef>
          </c:tx>
          <c:spPr>
            <a:ln w="28575" cap="rnd">
              <a:solidFill>
                <a:schemeClr val="tx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Bilan_France!$M$4:$AK$4</c:f>
              <c:numCache>
                <c:formatCode>General</c:formatCode>
                <c:ptCount val="1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</c:numCache>
              <c:extLst/>
            </c:numRef>
          </c:cat>
          <c:val>
            <c:numRef>
              <c:f>Bilan_France!$M$8:$AK$8</c:f>
              <c:numCache>
                <c:formatCode>0.0</c:formatCode>
                <c:ptCount val="13"/>
                <c:pt idx="0">
                  <c:v>45.383179999999996</c:v>
                </c:pt>
                <c:pt idx="1">
                  <c:v>44.091660149999996</c:v>
                </c:pt>
                <c:pt idx="2">
                  <c:v>43.851847350000007</c:v>
                </c:pt>
                <c:pt idx="3">
                  <c:v>43.223672599999993</c:v>
                </c:pt>
                <c:pt idx="4">
                  <c:v>40.909791149999997</c:v>
                </c:pt>
                <c:pt idx="5">
                  <c:v>39.02692725</c:v>
                </c:pt>
                <c:pt idx="6">
                  <c:v>36.202613849999999</c:v>
                </c:pt>
                <c:pt idx="7">
                  <c:v>34.185602750000001</c:v>
                </c:pt>
                <c:pt idx="8">
                  <c:v>32.718282350000003</c:v>
                </c:pt>
                <c:pt idx="9">
                  <c:v>30.169351790135003</c:v>
                </c:pt>
                <c:pt idx="10">
                  <c:v>27.755565167098997</c:v>
                </c:pt>
                <c:pt idx="11">
                  <c:v>25.285079435040998</c:v>
                </c:pt>
                <c:pt idx="12">
                  <c:v>23.711013636279002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8F8A-4897-8304-3F30CED3E2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8746959"/>
        <c:axId val="228729071"/>
      </c:lineChart>
      <c:catAx>
        <c:axId val="13391194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339117807"/>
        <c:crosses val="autoZero"/>
        <c:auto val="1"/>
        <c:lblAlgn val="ctr"/>
        <c:lblOffset val="100"/>
        <c:noMultiLvlLbl val="0"/>
      </c:catAx>
      <c:valAx>
        <c:axId val="13391178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r>
                  <a:rPr lang="fr-FR"/>
                  <a:t>conso kgéc/hab/an</a:t>
                </a:r>
              </a:p>
            </c:rich>
          </c:tx>
          <c:layout>
            <c:manualLayout>
              <c:xMode val="edge"/>
              <c:yMode val="edge"/>
              <c:x val="5.5555555555555558E-3"/>
              <c:y val="3.0402449693786891E-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1339119471"/>
        <c:crosses val="autoZero"/>
        <c:crossBetween val="between"/>
      </c:valAx>
      <c:valAx>
        <c:axId val="228729071"/>
        <c:scaling>
          <c:orientation val="minMax"/>
          <c:min val="10"/>
        </c:scaling>
        <c:delete val="0"/>
        <c:axPos val="r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r>
                  <a:rPr lang="fr-FR"/>
                  <a:t>Production (1000 téc)</a:t>
                </a:r>
              </a:p>
            </c:rich>
          </c:tx>
          <c:layout>
            <c:manualLayout>
              <c:xMode val="edge"/>
              <c:yMode val="edge"/>
              <c:x val="0.83798622047244109"/>
              <c:y val="9.563283756197128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+mn-ea"/>
                  <a:cs typeface="+mn-cs"/>
                </a:defRPr>
              </a:pPr>
              <a:endParaRPr lang="fr-FR"/>
            </a:p>
          </c:txPr>
        </c:title>
        <c:numFmt formatCode="0.0" sourceLinked="1"/>
        <c:majorTickMark val="out"/>
        <c:minorTickMark val="none"/>
        <c:tickLblPos val="nextTo"/>
        <c:spPr>
          <a:noFill/>
          <a:ln>
            <a:solidFill>
              <a:schemeClr val="tx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228746959"/>
        <c:crosses val="max"/>
        <c:crossBetween val="between"/>
      </c:valAx>
      <c:catAx>
        <c:axId val="22874695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2872907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7849339381323439E-2"/>
          <c:y val="0.92247294662671186"/>
          <c:w val="0.89999986544074217"/>
          <c:h val="7.75270533732881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Arial Narrow" panose="020B0606020202030204" pitchFamily="34" charset="0"/>
        </a:defRPr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933281156854927"/>
          <c:y val="6.0546306542228978E-2"/>
          <c:w val="0.60409719453902444"/>
          <c:h val="0.8365833958961185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DATA_Avicole!$I$26</c:f>
              <c:strCache>
                <c:ptCount val="1"/>
                <c:pt idx="0">
                  <c:v>% Evolution des achats entre 2020 et 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DATA_Avicole!$H$27:$H$39</c:f>
              <c:strCache>
                <c:ptCount val="13"/>
                <c:pt idx="0">
                  <c:v>Viandes de volaille</c:v>
                </c:pt>
                <c:pt idx="1">
                  <c:v>Poulet</c:v>
                </c:pt>
                <c:pt idx="2">
                  <c:v>Œufs</c:v>
                </c:pt>
                <c:pt idx="3">
                  <c:v>Charcuteries</c:v>
                </c:pt>
                <c:pt idx="4">
                  <c:v>Viande hachée</c:v>
                </c:pt>
                <c:pt idx="5">
                  <c:v>Porc</c:v>
                </c:pt>
                <c:pt idx="6">
                  <c:v>Bœuf</c:v>
                </c:pt>
                <c:pt idx="7">
                  <c:v>Veau</c:v>
                </c:pt>
                <c:pt idx="8">
                  <c:v>Dinde</c:v>
                </c:pt>
                <c:pt idx="9">
                  <c:v>Canard</c:v>
                </c:pt>
                <c:pt idx="10">
                  <c:v>Pintade</c:v>
                </c:pt>
                <c:pt idx="11">
                  <c:v>Ovin</c:v>
                </c:pt>
                <c:pt idx="12">
                  <c:v>Lapin</c:v>
                </c:pt>
              </c:strCache>
            </c:strRef>
          </c:cat>
          <c:val>
            <c:numRef>
              <c:f>DATA_Avicole!$I$27:$I$39</c:f>
              <c:numCache>
                <c:formatCode>0%</c:formatCode>
                <c:ptCount val="13"/>
                <c:pt idx="0">
                  <c:v>-1.8546052911342481E-2</c:v>
                </c:pt>
                <c:pt idx="1">
                  <c:v>-5.5461183418820115E-3</c:v>
                </c:pt>
                <c:pt idx="2">
                  <c:v>-6.4957314887567952E-2</c:v>
                </c:pt>
                <c:pt idx="3">
                  <c:v>-9.0491146401715072E-2</c:v>
                </c:pt>
                <c:pt idx="4">
                  <c:v>-0.11715335192861087</c:v>
                </c:pt>
                <c:pt idx="5">
                  <c:v>-0.15516845094831822</c:v>
                </c:pt>
                <c:pt idx="6">
                  <c:v>-0.16635407886787712</c:v>
                </c:pt>
                <c:pt idx="7">
                  <c:v>-0.22981384241772207</c:v>
                </c:pt>
                <c:pt idx="8">
                  <c:v>-0.23139415704462374</c:v>
                </c:pt>
                <c:pt idx="9">
                  <c:v>-0.26598695337320988</c:v>
                </c:pt>
                <c:pt idx="10">
                  <c:v>-0.28167122993033045</c:v>
                </c:pt>
                <c:pt idx="11">
                  <c:v>-0.28580301810793607</c:v>
                </c:pt>
                <c:pt idx="12">
                  <c:v>-0.33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5E-4F19-8FBE-978C9FC906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73398944"/>
        <c:axId val="373392288"/>
      </c:barChart>
      <c:catAx>
        <c:axId val="3733989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373392288"/>
        <c:crosses val="autoZero"/>
        <c:auto val="1"/>
        <c:lblAlgn val="ctr"/>
        <c:lblOffset val="100"/>
        <c:noMultiLvlLbl val="0"/>
      </c:catAx>
      <c:valAx>
        <c:axId val="3733922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373398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100">
          <a:solidFill>
            <a:schemeClr val="tx1"/>
          </a:solidFill>
          <a:latin typeface="Arial Narrow" panose="020B0606020202030204" pitchFamily="34" charset="0"/>
        </a:defRPr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450051352276619"/>
          <c:y val="5.2380952380952382E-2"/>
          <c:w val="0.80767339952071204"/>
          <c:h val="0.6286460442444694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'Produits morceaux'!$A$28</c:f>
              <c:strCache>
                <c:ptCount val="1"/>
                <c:pt idx="0">
                  <c:v>Lapin entier découpé</c:v>
                </c:pt>
              </c:strCache>
            </c:strRef>
          </c:tx>
          <c:spPr>
            <a:solidFill>
              <a:srgbClr val="81A94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'Produits morceaux'!$B$27:$C$27</c:f>
              <c:numCache>
                <c:formatCode>General</c:formatCode>
                <c:ptCount val="2"/>
                <c:pt idx="0">
                  <c:v>2020</c:v>
                </c:pt>
                <c:pt idx="1">
                  <c:v>2024</c:v>
                </c:pt>
              </c:numCache>
            </c:numRef>
          </c:cat>
          <c:val>
            <c:numRef>
              <c:f>'Produits morceaux'!$B$28:$C$28</c:f>
              <c:numCache>
                <c:formatCode>0%</c:formatCode>
                <c:ptCount val="2"/>
                <c:pt idx="0">
                  <c:v>0.30224681957010247</c:v>
                </c:pt>
                <c:pt idx="1">
                  <c:v>0.25398437996711881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10-4F6C-9EB0-B15438EFC37E}"/>
            </c:ext>
          </c:extLst>
        </c:ser>
        <c:ser>
          <c:idx val="1"/>
          <c:order val="1"/>
          <c:tx>
            <c:strRef>
              <c:f>'Produits morceaux'!$A$29</c:f>
              <c:strCache>
                <c:ptCount val="1"/>
                <c:pt idx="0">
                  <c:v>Lapin entier non découpé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'Produits morceaux'!$B$27:$C$27</c:f>
              <c:numCache>
                <c:formatCode>General</c:formatCode>
                <c:ptCount val="2"/>
                <c:pt idx="0">
                  <c:v>2020</c:v>
                </c:pt>
                <c:pt idx="1">
                  <c:v>2024</c:v>
                </c:pt>
              </c:numCache>
            </c:numRef>
          </c:cat>
          <c:val>
            <c:numRef>
              <c:f>'Produits morceaux'!$B$29:$C$29</c:f>
              <c:numCache>
                <c:formatCode>0%</c:formatCode>
                <c:ptCount val="2"/>
                <c:pt idx="0">
                  <c:v>0.24464066632778622</c:v>
                </c:pt>
                <c:pt idx="1">
                  <c:v>0.22493649015356379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10-4F6C-9EB0-B15438EFC37E}"/>
            </c:ext>
          </c:extLst>
        </c:ser>
        <c:ser>
          <c:idx val="2"/>
          <c:order val="2"/>
          <c:tx>
            <c:strRef>
              <c:f>'Produits morceaux'!$A$30</c:f>
              <c:strCache>
                <c:ptCount val="1"/>
                <c:pt idx="0">
                  <c:v>Lapin demi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'Produits morceaux'!$B$27:$C$27</c:f>
              <c:numCache>
                <c:formatCode>General</c:formatCode>
                <c:ptCount val="2"/>
                <c:pt idx="0">
                  <c:v>2020</c:v>
                </c:pt>
                <c:pt idx="1">
                  <c:v>2024</c:v>
                </c:pt>
              </c:numCache>
            </c:numRef>
          </c:cat>
          <c:val>
            <c:numRef>
              <c:f>'Produits morceaux'!$B$30:$C$30</c:f>
              <c:numCache>
                <c:formatCode>0%</c:formatCode>
                <c:ptCount val="2"/>
                <c:pt idx="0">
                  <c:v>8.8349796731269054E-2</c:v>
                </c:pt>
                <c:pt idx="1">
                  <c:v>0.12150499638706787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10-4F6C-9EB0-B15438EFC37E}"/>
            </c:ext>
          </c:extLst>
        </c:ser>
        <c:ser>
          <c:idx val="3"/>
          <c:order val="3"/>
          <c:tx>
            <c:strRef>
              <c:f>'Produits morceaux'!$A$31</c:f>
              <c:strCache>
                <c:ptCount val="1"/>
                <c:pt idx="0">
                  <c:v>Lapin morceaux</c:v>
                </c:pt>
              </c:strCache>
            </c:strRef>
          </c:tx>
          <c:spPr>
            <a:solidFill>
              <a:srgbClr val="80A82B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'Produits morceaux'!$B$27:$C$27</c:f>
              <c:numCache>
                <c:formatCode>General</c:formatCode>
                <c:ptCount val="2"/>
                <c:pt idx="0">
                  <c:v>2020</c:v>
                </c:pt>
                <c:pt idx="1">
                  <c:v>2024</c:v>
                </c:pt>
              </c:numCache>
            </c:numRef>
          </c:cat>
          <c:val>
            <c:numRef>
              <c:f>'Produits morceaux'!$B$31:$C$31</c:f>
              <c:numCache>
                <c:formatCode>0%</c:formatCode>
                <c:ptCount val="2"/>
                <c:pt idx="0">
                  <c:v>0.33504490217730704</c:v>
                </c:pt>
                <c:pt idx="1">
                  <c:v>0.3602084494435781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10-4F6C-9EB0-B15438EFC37E}"/>
            </c:ext>
          </c:extLst>
        </c:ser>
        <c:ser>
          <c:idx val="4"/>
          <c:order val="4"/>
          <c:tx>
            <c:strRef>
              <c:f>'Produits morceaux'!$A$32</c:f>
              <c:strCache>
                <c:ptCount val="1"/>
                <c:pt idx="0">
                  <c:v>Elaborés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'Produits morceaux'!$B$27:$C$27</c:f>
              <c:numCache>
                <c:formatCode>General</c:formatCode>
                <c:ptCount val="2"/>
                <c:pt idx="0">
                  <c:v>2020</c:v>
                </c:pt>
                <c:pt idx="1">
                  <c:v>2024</c:v>
                </c:pt>
              </c:numCache>
            </c:numRef>
          </c:cat>
          <c:val>
            <c:numRef>
              <c:f>'Produits morceaux'!$B$32:$C$32</c:f>
              <c:numCache>
                <c:formatCode>0%</c:formatCode>
                <c:ptCount val="2"/>
                <c:pt idx="0">
                  <c:v>2.9717815193535169E-2</c:v>
                </c:pt>
                <c:pt idx="1">
                  <c:v>3.9365684048671412E-2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10-4F6C-9EB0-B15438EFC37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53608960"/>
        <c:axId val="653598976"/>
      </c:barChart>
      <c:catAx>
        <c:axId val="653608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653598976"/>
        <c:crosses val="autoZero"/>
        <c:auto val="1"/>
        <c:lblAlgn val="ctr"/>
        <c:lblOffset val="100"/>
        <c:noMultiLvlLbl val="0"/>
      </c:catAx>
      <c:valAx>
        <c:axId val="65359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65360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5753509072235549E-2"/>
          <c:y val="0.77731271091113618"/>
          <c:w val="0.92588428620335506"/>
          <c:h val="0.194115860517435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  <a:latin typeface="Arial Narrow" panose="020B0606020202030204" pitchFamily="34" charset="0"/>
        </a:defRPr>
      </a:pPr>
      <a:endParaRPr lang="fr-FR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indice_de_conso_style_de_vie!$V$10</c:f>
              <c:strCache>
                <c:ptCount val="1"/>
                <c:pt idx="0">
                  <c:v>2020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indice_de_conso_style_de_vie!$U$22:$U$25</c:f>
              <c:strCache>
                <c:ptCount val="4"/>
                <c:pt idx="0">
                  <c:v>      Aisée</c:v>
                </c:pt>
                <c:pt idx="1">
                  <c:v>      Moyenne Supérieure</c:v>
                </c:pt>
                <c:pt idx="2">
                  <c:v>      Moyenne Inférieure</c:v>
                </c:pt>
                <c:pt idx="3">
                  <c:v>      Modeste</c:v>
                </c:pt>
              </c:strCache>
            </c:strRef>
          </c:cat>
          <c:val>
            <c:numRef>
              <c:f>indice_de_conso_style_de_vie!$V$22:$V$25</c:f>
              <c:numCache>
                <c:formatCode>_-* #,##0.0\ _€_-;\-* #,##0.0\ _€_-;_-* "-"??\ _€_-;_-@_-</c:formatCode>
                <c:ptCount val="4"/>
                <c:pt idx="0">
                  <c:v>107.47174605255063</c:v>
                </c:pt>
                <c:pt idx="1">
                  <c:v>110.3383200412942</c:v>
                </c:pt>
                <c:pt idx="2">
                  <c:v>101.56218737605359</c:v>
                </c:pt>
                <c:pt idx="3">
                  <c:v>67.685739324810896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11-4388-BF0C-D6552E6E5E8F}"/>
            </c:ext>
          </c:extLst>
        </c:ser>
        <c:ser>
          <c:idx val="1"/>
          <c:order val="1"/>
          <c:tx>
            <c:strRef>
              <c:f>indice_de_conso_style_de_vie!$W$10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indice_de_conso_style_de_vie!$U$22:$U$25</c:f>
              <c:strCache>
                <c:ptCount val="4"/>
                <c:pt idx="0">
                  <c:v>      Aisée</c:v>
                </c:pt>
                <c:pt idx="1">
                  <c:v>      Moyenne Supérieure</c:v>
                </c:pt>
                <c:pt idx="2">
                  <c:v>      Moyenne Inférieure</c:v>
                </c:pt>
                <c:pt idx="3">
                  <c:v>      Modeste</c:v>
                </c:pt>
              </c:strCache>
            </c:strRef>
          </c:cat>
          <c:val>
            <c:numRef>
              <c:f>indice_de_conso_style_de_vie!$W$22:$W$25</c:f>
              <c:numCache>
                <c:formatCode>_-* #,##0.0\ _€_-;\-* #,##0.0\ _€_-;_-* "-"??\ _€_-;_-@_-</c:formatCode>
                <c:ptCount val="4"/>
                <c:pt idx="0">
                  <c:v>109.16968025961383</c:v>
                </c:pt>
                <c:pt idx="1">
                  <c:v>109.82428244353125</c:v>
                </c:pt>
                <c:pt idx="2">
                  <c:v>97.282538436877985</c:v>
                </c:pt>
                <c:pt idx="3">
                  <c:v>78.428384912595234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11-4388-BF0C-D6552E6E5E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3985216"/>
        <c:axId val="323979392"/>
      </c:radarChart>
      <c:catAx>
        <c:axId val="32398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323979392"/>
        <c:crosses val="autoZero"/>
        <c:auto val="1"/>
        <c:lblAlgn val="ctr"/>
        <c:lblOffset val="100"/>
        <c:noMultiLvlLbl val="0"/>
      </c:catAx>
      <c:valAx>
        <c:axId val="32397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\ _€_-;\-* #,##0.0\ _€_-;_-* &quot;-&quot;??\ _€_-;_-@_-" sourceLinked="1"/>
        <c:majorTickMark val="none"/>
        <c:minorTickMark val="none"/>
        <c:tickLblPos val="nextTo"/>
        <c:spPr>
          <a:noFill/>
          <a:ln>
            <a:solidFill>
              <a:schemeClr val="accent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323985216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005698005697999"/>
          <c:y val="0.88313106006377307"/>
          <c:w val="0.43988603988603986"/>
          <c:h val="0.103094835253031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chemeClr val="tx1"/>
          </a:solidFill>
          <a:latin typeface="Arial Narrow" panose="020B0606020202030204" pitchFamily="34" charset="0"/>
        </a:defRPr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69735713728852"/>
          <c:y val="4.7669702156795619E-2"/>
          <c:w val="0.58262207323094517"/>
          <c:h val="0.76754125299554943"/>
        </c:manualLayout>
      </c:layout>
      <c:radarChart>
        <c:radarStyle val="marker"/>
        <c:varyColors val="0"/>
        <c:ser>
          <c:idx val="0"/>
          <c:order val="0"/>
          <c:tx>
            <c:strRef>
              <c:f>indice_de_conso_style_de_vie!$V$10</c:f>
              <c:strCache>
                <c:ptCount val="1"/>
                <c:pt idx="0">
                  <c:v>2020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indice_de_conso_style_de_vie!$U$18:$U$21</c:f>
              <c:strCache>
                <c:ptCount val="4"/>
                <c:pt idx="0">
                  <c:v>      Moins De 35 Ans</c:v>
                </c:pt>
                <c:pt idx="1">
                  <c:v>      35-49 Ans</c:v>
                </c:pt>
                <c:pt idx="2">
                  <c:v>      50-64 Ans</c:v>
                </c:pt>
                <c:pt idx="3">
                  <c:v>      65 Ans Et Plus</c:v>
                </c:pt>
              </c:strCache>
            </c:strRef>
          </c:cat>
          <c:val>
            <c:numRef>
              <c:f>indice_de_conso_style_de_vie!$V$18:$V$21</c:f>
              <c:numCache>
                <c:formatCode>_-* #,##0.0\ _€_-;\-* #,##0.0\ _€_-;_-* "-"??\ _€_-;_-@_-</c:formatCode>
                <c:ptCount val="4"/>
                <c:pt idx="0">
                  <c:v>22.625724005476442</c:v>
                </c:pt>
                <c:pt idx="1">
                  <c:v>50.783686691884391</c:v>
                </c:pt>
                <c:pt idx="2">
                  <c:v>125.6771028259104</c:v>
                </c:pt>
                <c:pt idx="3">
                  <c:v>185.02878819302128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E6-45E6-9B18-529C4FB88D80}"/>
            </c:ext>
          </c:extLst>
        </c:ser>
        <c:ser>
          <c:idx val="1"/>
          <c:order val="1"/>
          <c:tx>
            <c:strRef>
              <c:f>indice_de_conso_style_de_vie!$W$10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indice_de_conso_style_de_vie!$U$18:$U$21</c:f>
              <c:strCache>
                <c:ptCount val="4"/>
                <c:pt idx="0">
                  <c:v>      Moins De 35 Ans</c:v>
                </c:pt>
                <c:pt idx="1">
                  <c:v>      35-49 Ans</c:v>
                </c:pt>
                <c:pt idx="2">
                  <c:v>      50-64 Ans</c:v>
                </c:pt>
                <c:pt idx="3">
                  <c:v>      65 Ans Et Plus</c:v>
                </c:pt>
              </c:strCache>
            </c:strRef>
          </c:cat>
          <c:val>
            <c:numRef>
              <c:f>indice_de_conso_style_de_vie!$W$18:$W$21</c:f>
              <c:numCache>
                <c:formatCode>_-* #,##0.0\ _€_-;\-* #,##0.0\ _€_-;_-* "-"??\ _€_-;_-@_-</c:formatCode>
                <c:ptCount val="4"/>
                <c:pt idx="0">
                  <c:v>23.6397860886585</c:v>
                </c:pt>
                <c:pt idx="1">
                  <c:v>37.621803153056376</c:v>
                </c:pt>
                <c:pt idx="2">
                  <c:v>102.65838921437758</c:v>
                </c:pt>
                <c:pt idx="3">
                  <c:v>212.01244250186016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E6-45E6-9B18-529C4FB88D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3985216"/>
        <c:axId val="323979392"/>
      </c:radarChart>
      <c:catAx>
        <c:axId val="32398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323979392"/>
        <c:crosses val="autoZero"/>
        <c:auto val="1"/>
        <c:lblAlgn val="ctr"/>
        <c:lblOffset val="100"/>
        <c:noMultiLvlLbl val="0"/>
      </c:catAx>
      <c:valAx>
        <c:axId val="32397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\ _€_-;\-* #,##0.0\ _€_-;_-* &quot;-&quot;??\ _€_-;_-@_-" sourceLinked="1"/>
        <c:majorTickMark val="none"/>
        <c:minorTickMark val="none"/>
        <c:tickLblPos val="nextTo"/>
        <c:spPr>
          <a:noFill/>
          <a:ln>
            <a:solidFill>
              <a:schemeClr val="accent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fr-FR"/>
          </a:p>
        </c:txPr>
        <c:crossAx val="323985216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9144319813796857"/>
          <c:w val="0.44448268708679456"/>
          <c:h val="0.10855674923225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chemeClr val="tx1"/>
          </a:solidFill>
          <a:latin typeface="Arial Narrow" panose="020B0606020202030204" pitchFamily="34" charset="0"/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626C09-BFD8-4DC0-B511-CE9A41AF4F9C}" type="datetimeFigureOut">
              <a:rPr lang="fr-FR" smtClean="0"/>
              <a:t>14/05/2025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EDA35-8E2D-4943-A095-7D217FC8C8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2535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diapo 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843" y="98347"/>
            <a:ext cx="2589192" cy="854834"/>
          </a:xfrm>
          <a:prstGeom prst="rect">
            <a:avLst/>
          </a:prstGeom>
        </p:spPr>
      </p:pic>
      <p:grpSp>
        <p:nvGrpSpPr>
          <p:cNvPr id="3" name="Groupe 2"/>
          <p:cNvGrpSpPr/>
          <p:nvPr userDrawn="1"/>
        </p:nvGrpSpPr>
        <p:grpSpPr>
          <a:xfrm>
            <a:off x="-1" y="2915870"/>
            <a:ext cx="9332843" cy="3942129"/>
            <a:chOff x="0" y="2965177"/>
            <a:chExt cx="9279815" cy="3892821"/>
          </a:xfrm>
        </p:grpSpPr>
        <p:pic>
          <p:nvPicPr>
            <p:cNvPr id="16" name="Image 15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025408"/>
              <a:ext cx="6796235" cy="3832590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 userDrawn="1"/>
          </p:nvSpPr>
          <p:spPr>
            <a:xfrm>
              <a:off x="2358555" y="2965177"/>
              <a:ext cx="6921260" cy="16807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8" name="Titre 17"/>
          <p:cNvSpPr>
            <a:spLocks noGrp="1"/>
          </p:cNvSpPr>
          <p:nvPr userDrawn="1">
            <p:ph type="title"/>
          </p:nvPr>
        </p:nvSpPr>
        <p:spPr>
          <a:xfrm>
            <a:off x="1825062" y="1651301"/>
            <a:ext cx="9342120" cy="1325563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0145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Diapo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818"/>
          <a:stretch/>
        </p:blipFill>
        <p:spPr>
          <a:xfrm>
            <a:off x="9359094" y="5884440"/>
            <a:ext cx="2810159" cy="96332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76715" y="6366104"/>
            <a:ext cx="266172" cy="38055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2507" y="6406966"/>
            <a:ext cx="401858" cy="282189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17" y="6437718"/>
            <a:ext cx="384340" cy="31532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523999" y="1218995"/>
            <a:ext cx="9144000" cy="1006475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sp>
        <p:nvSpPr>
          <p:cNvPr id="15" name="Espace réservé du contenu 2"/>
          <p:cNvSpPr>
            <a:spLocks noGrp="1"/>
          </p:cNvSpPr>
          <p:nvPr>
            <p:ph idx="13"/>
          </p:nvPr>
        </p:nvSpPr>
        <p:spPr>
          <a:xfrm>
            <a:off x="1523999" y="2440380"/>
            <a:ext cx="9144000" cy="3535090"/>
          </a:xfrm>
        </p:spPr>
        <p:txBody>
          <a:bodyPr/>
          <a:lstStyle/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4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 vert="horz" lIns="91440" tIns="45720" rIns="91440" bIns="45720" rtlCol="0" anchor="ctr"/>
          <a:lstStyle>
            <a:lvl1pPr>
              <a:defRPr lang="fr-FR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fld id="{E35C3B32-BBC8-4FBC-9ABF-1C2676504F48}" type="slidenum">
              <a:rPr lang="fr-FR" smtClean="0"/>
              <a:pPr algn="ct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0908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Diapo 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76715" y="6366104"/>
            <a:ext cx="266172" cy="38055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2507" y="6406966"/>
            <a:ext cx="401858" cy="282189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17" y="6437718"/>
            <a:ext cx="384340" cy="31532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818"/>
          <a:stretch/>
        </p:blipFill>
        <p:spPr>
          <a:xfrm>
            <a:off x="9359094" y="5884440"/>
            <a:ext cx="2810159" cy="963327"/>
          </a:xfrm>
          <a:prstGeom prst="rect">
            <a:avLst/>
          </a:prstGeom>
        </p:spPr>
      </p:pic>
      <p:sp>
        <p:nvSpPr>
          <p:cNvPr id="21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091429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3600"/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22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3971154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</p:txBody>
      </p:sp>
      <p:sp>
        <p:nvSpPr>
          <p:cNvPr id="14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5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6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 vert="horz" lIns="91440" tIns="45720" rIns="91440" bIns="45720" rtlCol="0" anchor="ctr"/>
          <a:lstStyle>
            <a:lvl1pPr>
              <a:defRPr lang="fr-FR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fld id="{E35C3B32-BBC8-4FBC-9ABF-1C2676504F48}" type="slidenum">
              <a:rPr lang="fr-FR" smtClean="0"/>
              <a:pPr algn="ct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212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Diapo contenu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85009" y="392806"/>
            <a:ext cx="10404565" cy="1325563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76715" y="6366104"/>
            <a:ext cx="266172" cy="38055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2507" y="6406966"/>
            <a:ext cx="401858" cy="282189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17" y="6437718"/>
            <a:ext cx="384340" cy="315320"/>
          </a:xfrm>
          <a:prstGeom prst="rect">
            <a:avLst/>
          </a:prstGeom>
        </p:spPr>
      </p:pic>
      <p:sp>
        <p:nvSpPr>
          <p:cNvPr id="15" name="Espace réservé du contenu 2"/>
          <p:cNvSpPr>
            <a:spLocks noGrp="1"/>
          </p:cNvSpPr>
          <p:nvPr>
            <p:ph idx="13"/>
          </p:nvPr>
        </p:nvSpPr>
        <p:spPr>
          <a:xfrm>
            <a:off x="885008" y="2348873"/>
            <a:ext cx="10479677" cy="3447807"/>
          </a:xfrm>
        </p:spPr>
        <p:txBody>
          <a:bodyPr/>
          <a:lstStyle/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818"/>
          <a:stretch/>
        </p:blipFill>
        <p:spPr>
          <a:xfrm>
            <a:off x="9359094" y="5884440"/>
            <a:ext cx="2810159" cy="963327"/>
          </a:xfrm>
          <a:prstGeom prst="rect">
            <a:avLst/>
          </a:prstGeom>
        </p:spPr>
      </p:pic>
      <p:sp>
        <p:nvSpPr>
          <p:cNvPr id="12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4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6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 vert="horz" lIns="91440" tIns="45720" rIns="91440" bIns="45720" rtlCol="0" anchor="ctr"/>
          <a:lstStyle>
            <a:lvl1pPr>
              <a:defRPr lang="fr-FR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fld id="{E35C3B32-BBC8-4FBC-9ABF-1C2676504F48}" type="slidenum">
              <a:rPr lang="fr-FR" smtClean="0"/>
              <a:pPr algn="ct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964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4 Diapo 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élogramme 7"/>
          <p:cNvSpPr/>
          <p:nvPr userDrawn="1"/>
        </p:nvSpPr>
        <p:spPr>
          <a:xfrm rot="21280293" flipH="1">
            <a:off x="283832" y="-259684"/>
            <a:ext cx="3812449" cy="6187876"/>
          </a:xfrm>
          <a:prstGeom prst="parallelogram">
            <a:avLst>
              <a:gd name="adj" fmla="val 9650"/>
            </a:avLst>
          </a:prstGeom>
          <a:solidFill>
            <a:srgbClr val="EBC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76715" y="6366104"/>
            <a:ext cx="266172" cy="380551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2507" y="6406966"/>
            <a:ext cx="401858" cy="282189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17" y="6437718"/>
            <a:ext cx="384340" cy="31532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818"/>
          <a:stretch/>
        </p:blipFill>
        <p:spPr>
          <a:xfrm>
            <a:off x="9359094" y="5884440"/>
            <a:ext cx="2810159" cy="963327"/>
          </a:xfrm>
          <a:prstGeom prst="rect">
            <a:avLst/>
          </a:prstGeom>
        </p:spPr>
      </p:pic>
      <p:sp>
        <p:nvSpPr>
          <p:cNvPr id="18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9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20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 vert="horz" lIns="91440" tIns="45720" rIns="91440" bIns="45720" rtlCol="0" anchor="ctr"/>
          <a:lstStyle>
            <a:lvl1pPr>
              <a:defRPr lang="fr-FR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fld id="{E35C3B32-BBC8-4FBC-9ABF-1C2676504F48}" type="slidenum">
              <a:rPr lang="fr-FR" smtClean="0"/>
              <a:pPr algn="ct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609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76715" y="6366104"/>
            <a:ext cx="266172" cy="38055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2507" y="6406966"/>
            <a:ext cx="401858" cy="282189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17" y="6437718"/>
            <a:ext cx="384340" cy="31532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18253"/>
            <a:ext cx="4879424" cy="13239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9788" y="98347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23875" y="2218453"/>
            <a:ext cx="10915650" cy="365053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818"/>
          <a:stretch/>
        </p:blipFill>
        <p:spPr>
          <a:xfrm>
            <a:off x="9359094" y="5884440"/>
            <a:ext cx="2810159" cy="963327"/>
          </a:xfrm>
          <a:prstGeom prst="rect">
            <a:avLst/>
          </a:prstGeom>
        </p:spPr>
      </p:pic>
      <p:sp>
        <p:nvSpPr>
          <p:cNvPr id="19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20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21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 vert="horz" lIns="91440" tIns="45720" rIns="91440" bIns="45720" rtlCol="0" anchor="ctr"/>
          <a:lstStyle>
            <a:lvl1pPr>
              <a:defRPr lang="fr-FR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fld id="{E35C3B32-BBC8-4FBC-9ABF-1C2676504F48}" type="slidenum">
              <a:rPr lang="fr-FR" smtClean="0"/>
              <a:pPr algn="ct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1607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6 diapo 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le rectangle 10"/>
          <p:cNvSpPr/>
          <p:nvPr userDrawn="1"/>
        </p:nvSpPr>
        <p:spPr>
          <a:xfrm flipH="1">
            <a:off x="7759336" y="518160"/>
            <a:ext cx="4432663" cy="6339840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062222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1196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1715589"/>
            <a:ext cx="3932237" cy="435447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76715" y="6366104"/>
            <a:ext cx="266172" cy="380551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2507" y="6406966"/>
            <a:ext cx="401858" cy="282189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17" y="6437718"/>
            <a:ext cx="384340" cy="315320"/>
          </a:xfrm>
          <a:prstGeom prst="rect">
            <a:avLst/>
          </a:prstGeom>
        </p:spPr>
      </p:pic>
      <p:sp>
        <p:nvSpPr>
          <p:cNvPr id="14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5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8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063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Diapo photo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818"/>
          <a:stretch/>
        </p:blipFill>
        <p:spPr>
          <a:xfrm>
            <a:off x="10424160" y="6249924"/>
            <a:ext cx="1773840" cy="608076"/>
          </a:xfrm>
          <a:prstGeom prst="rect">
            <a:avLst/>
          </a:prstGeom>
        </p:spPr>
      </p:pic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5387397" y="1111595"/>
            <a:ext cx="6345555" cy="934920"/>
          </a:xfrm>
        </p:spPr>
        <p:txBody>
          <a:bodyPr>
            <a:normAutofit/>
          </a:bodyPr>
          <a:lstStyle>
            <a:lvl1pPr algn="ctr">
              <a:defRPr sz="2800"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0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0" y="0"/>
            <a:ext cx="5000625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6" name="Espace réservé du contenu 2"/>
          <p:cNvSpPr>
            <a:spLocks noGrp="1"/>
          </p:cNvSpPr>
          <p:nvPr>
            <p:ph idx="10"/>
          </p:nvPr>
        </p:nvSpPr>
        <p:spPr>
          <a:xfrm>
            <a:off x="5387398" y="2503541"/>
            <a:ext cx="6345555" cy="3535090"/>
          </a:xfrm>
        </p:spPr>
        <p:txBody>
          <a:bodyPr/>
          <a:lstStyle/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sp>
        <p:nvSpPr>
          <p:cNvPr id="3" name="Espace réservé du pied de page 2"/>
          <p:cNvSpPr>
            <a:spLocks noGrp="1"/>
          </p:cNvSpPr>
          <p:nvPr>
            <p:ph type="ftr" sz="quarter" idx="12"/>
          </p:nvPr>
        </p:nvSpPr>
        <p:spPr>
          <a:xfrm>
            <a:off x="5387398" y="6478276"/>
            <a:ext cx="5927222" cy="365125"/>
          </a:xfrm>
        </p:spPr>
        <p:txBody>
          <a:bodyPr/>
          <a:lstStyle/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>
          <a:xfrm>
            <a:off x="11469189" y="6478276"/>
            <a:ext cx="563880" cy="365125"/>
          </a:xfrm>
        </p:spPr>
        <p:txBody>
          <a:bodyPr/>
          <a:lstStyle/>
          <a:p>
            <a:fld id="{E35C3B32-BBC8-4FBC-9ABF-1C2676504F4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0975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Diapo photo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188361" y="1111595"/>
            <a:ext cx="6345555" cy="934920"/>
          </a:xfrm>
        </p:spPr>
        <p:txBody>
          <a:bodyPr>
            <a:normAutofit/>
          </a:bodyPr>
          <a:lstStyle>
            <a:lvl1pPr algn="ctr">
              <a:defRPr sz="2800"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818"/>
          <a:stretch/>
        </p:blipFill>
        <p:spPr>
          <a:xfrm>
            <a:off x="0" y="6239994"/>
            <a:ext cx="1773840" cy="608076"/>
          </a:xfrm>
          <a:prstGeom prst="rect">
            <a:avLst/>
          </a:prstGeom>
        </p:spPr>
      </p:pic>
      <p:sp>
        <p:nvSpPr>
          <p:cNvPr id="10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7191375" y="0"/>
            <a:ext cx="5000625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6" name="Espace réservé du contenu 2"/>
          <p:cNvSpPr>
            <a:spLocks noGrp="1"/>
          </p:cNvSpPr>
          <p:nvPr>
            <p:ph idx="10"/>
          </p:nvPr>
        </p:nvSpPr>
        <p:spPr>
          <a:xfrm>
            <a:off x="188362" y="2503541"/>
            <a:ext cx="6345555" cy="3535090"/>
          </a:xfrm>
        </p:spPr>
        <p:txBody>
          <a:bodyPr/>
          <a:lstStyle/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61" y="0"/>
            <a:ext cx="1684731" cy="556222"/>
          </a:xfrm>
          <a:prstGeom prst="rect">
            <a:avLst/>
          </a:prstGeom>
        </p:spPr>
      </p:pic>
      <p:sp>
        <p:nvSpPr>
          <p:cNvPr id="3" name="Espace réservé du pied de page 2"/>
          <p:cNvSpPr>
            <a:spLocks noGrp="1"/>
          </p:cNvSpPr>
          <p:nvPr>
            <p:ph type="ftr" sz="quarter" idx="12"/>
          </p:nvPr>
        </p:nvSpPr>
        <p:spPr>
          <a:xfrm>
            <a:off x="2300224" y="6495734"/>
            <a:ext cx="4791899" cy="365125"/>
          </a:xfrm>
        </p:spPr>
        <p:txBody>
          <a:bodyPr/>
          <a:lstStyle/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>
          <a:xfrm>
            <a:off x="1637092" y="6495733"/>
            <a:ext cx="563880" cy="365125"/>
          </a:xfrm>
        </p:spPr>
        <p:txBody>
          <a:bodyPr/>
          <a:lstStyle/>
          <a:p>
            <a:fld id="{E35C3B32-BBC8-4FBC-9ABF-1C2676504F4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258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9 Diapo 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76715" y="6409649"/>
            <a:ext cx="266172" cy="380551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2507" y="6450511"/>
            <a:ext cx="401858" cy="282189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17" y="6481263"/>
            <a:ext cx="384340" cy="31532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818"/>
          <a:stretch/>
        </p:blipFill>
        <p:spPr>
          <a:xfrm>
            <a:off x="9359094" y="5884440"/>
            <a:ext cx="2810159" cy="963327"/>
          </a:xfrm>
          <a:prstGeom prst="rect">
            <a:avLst/>
          </a:prstGeom>
        </p:spPr>
      </p:pic>
      <p:sp>
        <p:nvSpPr>
          <p:cNvPr id="21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22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23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 vert="horz" lIns="91440" tIns="45720" rIns="91440" bIns="45720" rtlCol="0" anchor="ctr"/>
          <a:lstStyle>
            <a:lvl1pPr>
              <a:defRPr lang="fr-FR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fld id="{E35C3B32-BBC8-4FBC-9ABF-1C2676504F48}" type="slidenum">
              <a:rPr lang="fr-FR" smtClean="0"/>
              <a:pPr algn="ct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5919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Diapo fin gener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6249880" cy="6858000"/>
          </a:xfrm>
          <a:prstGeom prst="rect">
            <a:avLst/>
          </a:prstGeom>
          <a:solidFill>
            <a:srgbClr val="4A2F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 userDrawn="1"/>
        </p:nvSpPr>
        <p:spPr>
          <a:xfrm>
            <a:off x="365760" y="2238103"/>
            <a:ext cx="5529943" cy="31350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8" b="3087"/>
          <a:stretch/>
        </p:blipFill>
        <p:spPr>
          <a:xfrm>
            <a:off x="54324" y="1921974"/>
            <a:ext cx="6169419" cy="3529619"/>
          </a:xfrm>
          <a:prstGeom prst="rect">
            <a:avLst/>
          </a:prstGeom>
        </p:spPr>
      </p:pic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>
          <a:xfrm>
            <a:off x="7444234" y="6487791"/>
            <a:ext cx="3950563" cy="365125"/>
          </a:xfrm>
        </p:spPr>
        <p:txBody>
          <a:bodyPr/>
          <a:lstStyle>
            <a:lvl1pPr>
              <a:defRPr>
                <a:solidFill>
                  <a:srgbClr val="4A2F35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11541370" y="6487791"/>
            <a:ext cx="576062" cy="365125"/>
          </a:xfrm>
        </p:spPr>
        <p:txBody>
          <a:bodyPr/>
          <a:lstStyle>
            <a:lvl1pPr>
              <a:defRPr>
                <a:solidFill>
                  <a:srgbClr val="4A2F35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328755" y="6487791"/>
            <a:ext cx="998965" cy="34841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2923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Diapo fin general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6249880" cy="6858000"/>
          </a:xfrm>
          <a:prstGeom prst="rect">
            <a:avLst/>
          </a:prstGeom>
          <a:solidFill>
            <a:srgbClr val="4A2F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" t="18774" b="6792"/>
          <a:stretch/>
        </p:blipFill>
        <p:spPr>
          <a:xfrm>
            <a:off x="448789" y="2107474"/>
            <a:ext cx="5431840" cy="315862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8" b="3087"/>
          <a:stretch/>
        </p:blipFill>
        <p:spPr>
          <a:xfrm>
            <a:off x="80462" y="1921974"/>
            <a:ext cx="6169419" cy="3529619"/>
          </a:xfrm>
          <a:prstGeom prst="rect">
            <a:avLst/>
          </a:prstGeom>
        </p:spPr>
      </p:pic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>
          <a:xfrm>
            <a:off x="7444234" y="6487791"/>
            <a:ext cx="3950563" cy="365125"/>
          </a:xfrm>
        </p:spPr>
        <p:txBody>
          <a:bodyPr/>
          <a:lstStyle>
            <a:lvl1pPr>
              <a:defRPr>
                <a:solidFill>
                  <a:srgbClr val="4A2F35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11541370" y="6487791"/>
            <a:ext cx="576062" cy="365125"/>
          </a:xfrm>
        </p:spPr>
        <p:txBody>
          <a:bodyPr/>
          <a:lstStyle>
            <a:lvl1pPr>
              <a:defRPr>
                <a:solidFill>
                  <a:srgbClr val="4A2F35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328755" y="6487791"/>
            <a:ext cx="998965" cy="34841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119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liere volaill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919028" y="2021814"/>
            <a:ext cx="10515600" cy="1325563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419497" y="6548846"/>
            <a:ext cx="10772503" cy="327528"/>
          </a:xfrm>
          <a:prstGeom prst="rect">
            <a:avLst/>
          </a:prstGeom>
          <a:solidFill>
            <a:srgbClr val="EBC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5942" y="6404390"/>
            <a:ext cx="266172" cy="38055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9" t="20698" r="19176" b="20000"/>
          <a:stretch/>
        </p:blipFill>
        <p:spPr>
          <a:xfrm flipH="1">
            <a:off x="260166" y="6371365"/>
            <a:ext cx="409303" cy="44659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sp>
        <p:nvSpPr>
          <p:cNvPr id="12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3971154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</p:txBody>
      </p:sp>
      <p:sp>
        <p:nvSpPr>
          <p:cNvPr id="13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4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5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41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liere volaille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523999" y="1218995"/>
            <a:ext cx="9144000" cy="1006475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sp>
        <p:nvSpPr>
          <p:cNvPr id="15" name="Espace réservé du contenu 2"/>
          <p:cNvSpPr>
            <a:spLocks noGrp="1"/>
          </p:cNvSpPr>
          <p:nvPr>
            <p:ph idx="13"/>
          </p:nvPr>
        </p:nvSpPr>
        <p:spPr>
          <a:xfrm>
            <a:off x="1523999" y="2440380"/>
            <a:ext cx="9144000" cy="3535090"/>
          </a:xfrm>
        </p:spPr>
        <p:txBody>
          <a:bodyPr/>
          <a:lstStyle/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1419497" y="6549522"/>
            <a:ext cx="10772503" cy="327528"/>
          </a:xfrm>
          <a:prstGeom prst="rect">
            <a:avLst/>
          </a:prstGeom>
          <a:solidFill>
            <a:srgbClr val="EBC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5942" y="6404390"/>
            <a:ext cx="266172" cy="380551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9" t="20698" r="19176" b="20000"/>
          <a:stretch/>
        </p:blipFill>
        <p:spPr>
          <a:xfrm flipH="1">
            <a:off x="260166" y="6371365"/>
            <a:ext cx="409303" cy="446599"/>
          </a:xfrm>
          <a:prstGeom prst="rect">
            <a:avLst/>
          </a:prstGeom>
        </p:spPr>
      </p:pic>
      <p:sp>
        <p:nvSpPr>
          <p:cNvPr id="11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3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21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1035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Diapo filiere volaille 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élogramme 7"/>
          <p:cNvSpPr/>
          <p:nvPr userDrawn="1"/>
        </p:nvSpPr>
        <p:spPr>
          <a:xfrm rot="21280293" flipH="1">
            <a:off x="283832" y="-259684"/>
            <a:ext cx="3812449" cy="6187876"/>
          </a:xfrm>
          <a:prstGeom prst="parallelogram">
            <a:avLst>
              <a:gd name="adj" fmla="val 9650"/>
            </a:avLst>
          </a:prstGeom>
          <a:solidFill>
            <a:srgbClr val="EBC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 userDrawn="1"/>
        </p:nvSpPr>
        <p:spPr>
          <a:xfrm>
            <a:off x="1419497" y="6549522"/>
            <a:ext cx="10772503" cy="327528"/>
          </a:xfrm>
          <a:prstGeom prst="rect">
            <a:avLst/>
          </a:prstGeom>
          <a:solidFill>
            <a:srgbClr val="EBC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947373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1717119"/>
            <a:ext cx="3932237" cy="415186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5942" y="6404390"/>
            <a:ext cx="266172" cy="380551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9" t="20698" r="19176" b="20000"/>
          <a:stretch/>
        </p:blipFill>
        <p:spPr>
          <a:xfrm flipH="1">
            <a:off x="260166" y="6371365"/>
            <a:ext cx="409303" cy="446599"/>
          </a:xfrm>
          <a:prstGeom prst="rect">
            <a:avLst/>
          </a:prstGeom>
        </p:spPr>
      </p:pic>
      <p:sp>
        <p:nvSpPr>
          <p:cNvPr id="13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4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5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7381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liere volaille Contenu avec légen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18253"/>
            <a:ext cx="4879424" cy="13239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9788" y="809897"/>
            <a:ext cx="3932237" cy="888650"/>
          </a:xfrm>
        </p:spPr>
        <p:txBody>
          <a:bodyPr anchor="ctr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23875" y="2218453"/>
            <a:ext cx="10915650" cy="365053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1419497" y="6549522"/>
            <a:ext cx="10772503" cy="327528"/>
          </a:xfrm>
          <a:prstGeom prst="rect">
            <a:avLst/>
          </a:prstGeom>
          <a:solidFill>
            <a:srgbClr val="EBC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5942" y="6404390"/>
            <a:ext cx="266172" cy="380551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9" t="20698" r="19176" b="20000"/>
          <a:stretch/>
        </p:blipFill>
        <p:spPr>
          <a:xfrm flipH="1">
            <a:off x="260166" y="6371365"/>
            <a:ext cx="409303" cy="446599"/>
          </a:xfrm>
          <a:prstGeom prst="rect">
            <a:avLst/>
          </a:prstGeom>
        </p:spPr>
      </p:pic>
      <p:sp>
        <p:nvSpPr>
          <p:cNvPr id="12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3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4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6375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apo filiere volaille Diapo 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1419497" y="6549522"/>
            <a:ext cx="10772503" cy="327528"/>
          </a:xfrm>
          <a:prstGeom prst="rect">
            <a:avLst/>
          </a:prstGeom>
          <a:solidFill>
            <a:srgbClr val="EBC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5942" y="6404390"/>
            <a:ext cx="266172" cy="380551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9" t="20698" r="19176" b="20000"/>
          <a:stretch/>
        </p:blipFill>
        <p:spPr>
          <a:xfrm flipH="1">
            <a:off x="260166" y="6371365"/>
            <a:ext cx="409303" cy="44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90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Diapo filiere volaille diapo 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le rectangle 10"/>
          <p:cNvSpPr/>
          <p:nvPr userDrawn="1"/>
        </p:nvSpPr>
        <p:spPr>
          <a:xfrm flipH="1">
            <a:off x="7759336" y="518160"/>
            <a:ext cx="4432663" cy="6339840"/>
          </a:xfrm>
          <a:prstGeom prst="rtTriangle">
            <a:avLst/>
          </a:prstGeom>
          <a:solidFill>
            <a:srgbClr val="EBC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112838"/>
          </a:xfrm>
        </p:spPr>
        <p:txBody>
          <a:bodyPr anchor="b"/>
          <a:lstStyle>
            <a:lvl1pPr>
              <a:defRPr sz="3200">
                <a:solidFill>
                  <a:srgbClr val="EBC517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1196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1767840"/>
            <a:ext cx="3932237" cy="43022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5942" y="6404390"/>
            <a:ext cx="266172" cy="380551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9" t="20698" r="19176" b="20000"/>
          <a:stretch/>
        </p:blipFill>
        <p:spPr>
          <a:xfrm flipH="1">
            <a:off x="260166" y="6371365"/>
            <a:ext cx="409303" cy="446599"/>
          </a:xfrm>
          <a:prstGeom prst="rect">
            <a:avLst/>
          </a:prstGeom>
        </p:spPr>
      </p:pic>
      <p:sp>
        <p:nvSpPr>
          <p:cNvPr id="17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8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9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8484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n filiere volai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6249880" cy="6858000"/>
          </a:xfrm>
          <a:prstGeom prst="rect">
            <a:avLst/>
          </a:prstGeom>
          <a:solidFill>
            <a:srgbClr val="EBC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600891" y="2246811"/>
            <a:ext cx="5059680" cy="25341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03" y="1837527"/>
            <a:ext cx="5892418" cy="3231759"/>
          </a:xfrm>
          <a:prstGeom prst="rect">
            <a:avLst/>
          </a:prstGeom>
        </p:spPr>
      </p:pic>
      <p:sp>
        <p:nvSpPr>
          <p:cNvPr id="9" name="Espace réservé du pied de page 10"/>
          <p:cNvSpPr>
            <a:spLocks noGrp="1"/>
          </p:cNvSpPr>
          <p:nvPr>
            <p:ph type="ftr" sz="quarter" idx="11"/>
          </p:nvPr>
        </p:nvSpPr>
        <p:spPr>
          <a:xfrm>
            <a:off x="7444234" y="6487791"/>
            <a:ext cx="3950563" cy="365125"/>
          </a:xfrm>
        </p:spPr>
        <p:txBody>
          <a:bodyPr/>
          <a:lstStyle>
            <a:lvl1pPr>
              <a:defRPr>
                <a:solidFill>
                  <a:srgbClr val="4A2F35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0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11541370" y="6487791"/>
            <a:ext cx="576062" cy="365125"/>
          </a:xfrm>
        </p:spPr>
        <p:txBody>
          <a:bodyPr/>
          <a:lstStyle>
            <a:lvl1pPr>
              <a:defRPr>
                <a:solidFill>
                  <a:srgbClr val="4A2F35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328755" y="6487791"/>
            <a:ext cx="998965" cy="34841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5935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n filière volaille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6249880" cy="6858000"/>
          </a:xfrm>
          <a:prstGeom prst="rect">
            <a:avLst/>
          </a:prstGeom>
          <a:solidFill>
            <a:srgbClr val="EBC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08"/>
          <a:stretch/>
        </p:blipFill>
        <p:spPr>
          <a:xfrm>
            <a:off x="429424" y="2044903"/>
            <a:ext cx="5208124" cy="301232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32" y="1837527"/>
            <a:ext cx="5892418" cy="3231759"/>
          </a:xfrm>
          <a:prstGeom prst="rect">
            <a:avLst/>
          </a:prstGeom>
        </p:spPr>
      </p:pic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>
          <a:xfrm>
            <a:off x="7444234" y="6487791"/>
            <a:ext cx="3950563" cy="365125"/>
          </a:xfrm>
        </p:spPr>
        <p:txBody>
          <a:bodyPr/>
          <a:lstStyle>
            <a:lvl1pPr>
              <a:defRPr>
                <a:solidFill>
                  <a:srgbClr val="4A2F35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11541370" y="6487791"/>
            <a:ext cx="576062" cy="365125"/>
          </a:xfrm>
        </p:spPr>
        <p:txBody>
          <a:bodyPr/>
          <a:lstStyle>
            <a:lvl1pPr>
              <a:defRPr>
                <a:solidFill>
                  <a:srgbClr val="4A2F35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328755" y="6487791"/>
            <a:ext cx="998965" cy="34841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443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liere lapin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919028" y="2021814"/>
            <a:ext cx="10515600" cy="1325563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419497" y="6548846"/>
            <a:ext cx="10772503" cy="3275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660" y="6373135"/>
            <a:ext cx="643944" cy="502556"/>
          </a:xfrm>
          <a:prstGeom prst="rect">
            <a:avLst/>
          </a:prstGeom>
        </p:spPr>
      </p:pic>
      <p:sp>
        <p:nvSpPr>
          <p:cNvPr id="12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3971154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</p:txBody>
      </p:sp>
      <p:sp>
        <p:nvSpPr>
          <p:cNvPr id="11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3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4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4389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liere lapin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1419497" y="6548846"/>
            <a:ext cx="10772503" cy="3275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523999" y="1218995"/>
            <a:ext cx="9144000" cy="1006475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sp>
        <p:nvSpPr>
          <p:cNvPr id="15" name="Espace réservé du contenu 2"/>
          <p:cNvSpPr>
            <a:spLocks noGrp="1"/>
          </p:cNvSpPr>
          <p:nvPr>
            <p:ph idx="13"/>
          </p:nvPr>
        </p:nvSpPr>
        <p:spPr>
          <a:xfrm>
            <a:off x="1523999" y="2440380"/>
            <a:ext cx="9144000" cy="3535090"/>
          </a:xfrm>
        </p:spPr>
        <p:txBody>
          <a:bodyPr/>
          <a:lstStyle/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660" y="6373135"/>
            <a:ext cx="643944" cy="502556"/>
          </a:xfrm>
          <a:prstGeom prst="rect">
            <a:avLst/>
          </a:prstGeom>
        </p:spPr>
      </p:pic>
      <p:sp>
        <p:nvSpPr>
          <p:cNvPr id="9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0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4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166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Diapo filiere lapin 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élogramme 7"/>
          <p:cNvSpPr/>
          <p:nvPr userDrawn="1"/>
        </p:nvSpPr>
        <p:spPr>
          <a:xfrm rot="21280293" flipH="1">
            <a:off x="283832" y="-259684"/>
            <a:ext cx="3812449" cy="6187876"/>
          </a:xfrm>
          <a:prstGeom prst="parallelogram">
            <a:avLst>
              <a:gd name="adj" fmla="val 96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 userDrawn="1"/>
        </p:nvSpPr>
        <p:spPr>
          <a:xfrm>
            <a:off x="1419497" y="6548846"/>
            <a:ext cx="10772503" cy="3275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066800"/>
          </a:xfrm>
        </p:spPr>
        <p:txBody>
          <a:bodyPr anchor="ctr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5104419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1663337"/>
            <a:ext cx="3932237" cy="44555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660" y="6373135"/>
            <a:ext cx="643944" cy="502556"/>
          </a:xfrm>
          <a:prstGeom prst="rect">
            <a:avLst/>
          </a:prstGeom>
        </p:spPr>
      </p:pic>
      <p:sp>
        <p:nvSpPr>
          <p:cNvPr id="11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2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5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701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liere lapin Contenu avec légen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18253"/>
            <a:ext cx="4879424" cy="13239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9788" y="748937"/>
            <a:ext cx="3932237" cy="949610"/>
          </a:xfrm>
        </p:spPr>
        <p:txBody>
          <a:bodyPr anchor="ctr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23875" y="2218453"/>
            <a:ext cx="10915650" cy="365053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1419497" y="6549522"/>
            <a:ext cx="10772503" cy="327528"/>
          </a:xfrm>
          <a:prstGeom prst="rect">
            <a:avLst/>
          </a:prstGeom>
          <a:solidFill>
            <a:srgbClr val="81A9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660" y="6373135"/>
            <a:ext cx="643944" cy="502556"/>
          </a:xfrm>
          <a:prstGeom prst="rect">
            <a:avLst/>
          </a:prstGeom>
        </p:spPr>
      </p:pic>
      <p:sp>
        <p:nvSpPr>
          <p:cNvPr id="11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3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4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2321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apo filiere lapin 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1419497" y="6559047"/>
            <a:ext cx="10772503" cy="3275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660" y="6373135"/>
            <a:ext cx="643944" cy="502556"/>
          </a:xfrm>
          <a:prstGeom prst="rect">
            <a:avLst/>
          </a:prstGeom>
        </p:spPr>
      </p:pic>
      <p:sp>
        <p:nvSpPr>
          <p:cNvPr id="10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1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3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228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Diapo filiere lapin 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le rectangle 10"/>
          <p:cNvSpPr/>
          <p:nvPr userDrawn="1"/>
        </p:nvSpPr>
        <p:spPr>
          <a:xfrm flipH="1">
            <a:off x="7759334" y="518160"/>
            <a:ext cx="4432663" cy="6357531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112838"/>
          </a:xfrm>
        </p:spPr>
        <p:txBody>
          <a:bodyPr anchor="b"/>
          <a:lstStyle>
            <a:lvl1pPr>
              <a:defRPr sz="3200">
                <a:solidFill>
                  <a:schemeClr val="accent6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1196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1767840"/>
            <a:ext cx="3932237" cy="43022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660" y="6373135"/>
            <a:ext cx="643944" cy="502556"/>
          </a:xfrm>
          <a:prstGeom prst="rect">
            <a:avLst/>
          </a:prstGeom>
        </p:spPr>
      </p:pic>
      <p:sp>
        <p:nvSpPr>
          <p:cNvPr id="10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3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4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25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n filière lap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6249880" cy="6858000"/>
          </a:xfrm>
          <a:prstGeom prst="rect">
            <a:avLst/>
          </a:prstGeom>
          <a:solidFill>
            <a:srgbClr val="81A9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 userDrawn="1"/>
        </p:nvSpPr>
        <p:spPr>
          <a:xfrm>
            <a:off x="661851" y="2281646"/>
            <a:ext cx="5312229" cy="2891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" y="1835108"/>
            <a:ext cx="6183085" cy="3659093"/>
          </a:xfrm>
          <a:prstGeom prst="rect">
            <a:avLst/>
          </a:prstGeom>
        </p:spPr>
      </p:pic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>
          <a:xfrm>
            <a:off x="7444234" y="6487791"/>
            <a:ext cx="3950563" cy="365125"/>
          </a:xfrm>
        </p:spPr>
        <p:txBody>
          <a:bodyPr/>
          <a:lstStyle>
            <a:lvl1pPr>
              <a:defRPr>
                <a:solidFill>
                  <a:srgbClr val="4A2F35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11541370" y="6487791"/>
            <a:ext cx="576062" cy="365125"/>
          </a:xfrm>
        </p:spPr>
        <p:txBody>
          <a:bodyPr/>
          <a:lstStyle>
            <a:lvl1pPr>
              <a:defRPr>
                <a:solidFill>
                  <a:srgbClr val="4A2F35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328755" y="6487791"/>
            <a:ext cx="998965" cy="34841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167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n filière lapin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6249880" cy="6858000"/>
          </a:xfrm>
          <a:prstGeom prst="rect">
            <a:avLst/>
          </a:prstGeom>
          <a:solidFill>
            <a:srgbClr val="81A9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2" r="2958" b="19083"/>
          <a:stretch/>
        </p:blipFill>
        <p:spPr>
          <a:xfrm>
            <a:off x="279405" y="1953419"/>
            <a:ext cx="5712823" cy="342247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35108"/>
            <a:ext cx="6183085" cy="3659093"/>
          </a:xfrm>
          <a:prstGeom prst="rect">
            <a:avLst/>
          </a:prstGeom>
        </p:spPr>
      </p:pic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>
          <a:xfrm>
            <a:off x="7444234" y="6487791"/>
            <a:ext cx="3950563" cy="365125"/>
          </a:xfrm>
        </p:spPr>
        <p:txBody>
          <a:bodyPr/>
          <a:lstStyle>
            <a:lvl1pPr>
              <a:defRPr>
                <a:solidFill>
                  <a:srgbClr val="4A2F35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11541370" y="6487791"/>
            <a:ext cx="576062" cy="365125"/>
          </a:xfrm>
        </p:spPr>
        <p:txBody>
          <a:bodyPr/>
          <a:lstStyle>
            <a:lvl1pPr>
              <a:defRPr>
                <a:solidFill>
                  <a:srgbClr val="4A2F35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328755" y="6487791"/>
            <a:ext cx="998965" cy="34841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4871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lière poisson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78331" y="1669304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>
            <a:off x="1558834" y="6564086"/>
            <a:ext cx="10633167" cy="3701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2" y="6236673"/>
            <a:ext cx="894536" cy="81653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sp>
        <p:nvSpPr>
          <p:cNvPr id="10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3971154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</p:txBody>
      </p:sp>
      <p:sp>
        <p:nvSpPr>
          <p:cNvPr id="11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2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3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2396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lière poisson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523999" y="1218995"/>
            <a:ext cx="9144000" cy="1006475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sp>
        <p:nvSpPr>
          <p:cNvPr id="15" name="Espace réservé du contenu 2"/>
          <p:cNvSpPr>
            <a:spLocks noGrp="1"/>
          </p:cNvSpPr>
          <p:nvPr>
            <p:ph idx="13"/>
          </p:nvPr>
        </p:nvSpPr>
        <p:spPr>
          <a:xfrm>
            <a:off x="1523999" y="2440380"/>
            <a:ext cx="9144000" cy="3535090"/>
          </a:xfrm>
        </p:spPr>
        <p:txBody>
          <a:bodyPr/>
          <a:lstStyle/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558834" y="6564086"/>
            <a:ext cx="10633167" cy="3701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2" y="6236673"/>
            <a:ext cx="894536" cy="816535"/>
          </a:xfrm>
          <a:prstGeom prst="rect">
            <a:avLst/>
          </a:prstGeom>
        </p:spPr>
      </p:pic>
      <p:sp>
        <p:nvSpPr>
          <p:cNvPr id="9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1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3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3024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Diapo filière poisson 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1558834" y="6564086"/>
            <a:ext cx="10633167" cy="3701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Parallélogramme 7"/>
          <p:cNvSpPr/>
          <p:nvPr userDrawn="1"/>
        </p:nvSpPr>
        <p:spPr>
          <a:xfrm rot="21280293" flipH="1">
            <a:off x="283832" y="-259684"/>
            <a:ext cx="3812449" cy="6187876"/>
          </a:xfrm>
          <a:prstGeom prst="parallelogram">
            <a:avLst>
              <a:gd name="adj" fmla="val 965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983112"/>
          </a:xfrm>
        </p:spPr>
        <p:txBody>
          <a:bodyPr anchor="ctr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1834544"/>
            <a:ext cx="3932237" cy="40344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2" y="6236673"/>
            <a:ext cx="894536" cy="816535"/>
          </a:xfrm>
          <a:prstGeom prst="rect">
            <a:avLst/>
          </a:prstGeom>
        </p:spPr>
      </p:pic>
      <p:sp>
        <p:nvSpPr>
          <p:cNvPr id="13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4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9758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lière poisson Contenu avec légen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18253"/>
            <a:ext cx="4879424" cy="13239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9788" y="748937"/>
            <a:ext cx="3932237" cy="949610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23875" y="2218453"/>
            <a:ext cx="10915650" cy="365053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1558834" y="6564086"/>
            <a:ext cx="10633167" cy="3701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2" y="6236673"/>
            <a:ext cx="894536" cy="816535"/>
          </a:xfrm>
          <a:prstGeom prst="rect">
            <a:avLst/>
          </a:prstGeom>
        </p:spPr>
      </p:pic>
      <p:sp>
        <p:nvSpPr>
          <p:cNvPr id="12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5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6033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apo filière poisson 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1558834" y="6564086"/>
            <a:ext cx="10633167" cy="3701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2" y="6236673"/>
            <a:ext cx="894536" cy="816535"/>
          </a:xfrm>
          <a:prstGeom prst="rect">
            <a:avLst/>
          </a:prstGeom>
        </p:spPr>
      </p:pic>
      <p:sp>
        <p:nvSpPr>
          <p:cNvPr id="12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4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6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6663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Diapo filière poisson 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le rectangle 10"/>
          <p:cNvSpPr/>
          <p:nvPr userDrawn="1"/>
        </p:nvSpPr>
        <p:spPr>
          <a:xfrm flipH="1">
            <a:off x="7759336" y="518160"/>
            <a:ext cx="4432663" cy="633984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112838"/>
          </a:xfrm>
        </p:spPr>
        <p:txBody>
          <a:bodyPr anchor="ctr"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1196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1767840"/>
            <a:ext cx="3932237" cy="43022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303" y="98347"/>
            <a:ext cx="1684731" cy="55622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2" y="6236673"/>
            <a:ext cx="894536" cy="816535"/>
          </a:xfrm>
          <a:prstGeom prst="rect">
            <a:avLst/>
          </a:prstGeom>
        </p:spPr>
      </p:pic>
      <p:sp>
        <p:nvSpPr>
          <p:cNvPr id="12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509314" y="6521815"/>
            <a:ext cx="2072086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5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599" y="6521815"/>
            <a:ext cx="6198703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6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0744200" y="6521815"/>
            <a:ext cx="609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03550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n filière pois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6249880" cy="6858000"/>
          </a:xfrm>
          <a:prstGeom prst="rect">
            <a:avLst/>
          </a:prstGeom>
          <a:solidFill>
            <a:srgbClr val="0A8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661851" y="2272936"/>
            <a:ext cx="5103223" cy="30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8" y="1899709"/>
            <a:ext cx="6183086" cy="3586805"/>
          </a:xfrm>
          <a:prstGeom prst="rect">
            <a:avLst/>
          </a:prstGeom>
        </p:spPr>
      </p:pic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>
          <a:xfrm>
            <a:off x="7444234" y="6487791"/>
            <a:ext cx="3950563" cy="365125"/>
          </a:xfrm>
        </p:spPr>
        <p:txBody>
          <a:bodyPr/>
          <a:lstStyle>
            <a:lvl1pPr>
              <a:defRPr>
                <a:solidFill>
                  <a:srgbClr val="4A2F35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11541370" y="6487791"/>
            <a:ext cx="576062" cy="365125"/>
          </a:xfrm>
        </p:spPr>
        <p:txBody>
          <a:bodyPr/>
          <a:lstStyle>
            <a:lvl1pPr>
              <a:defRPr>
                <a:solidFill>
                  <a:srgbClr val="4A2F35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328755" y="6487791"/>
            <a:ext cx="998965" cy="34841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5571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n filière poisson avec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6249880" cy="6858000"/>
          </a:xfrm>
          <a:prstGeom prst="rect">
            <a:avLst/>
          </a:prstGeom>
          <a:solidFill>
            <a:srgbClr val="0A8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42" b="8259"/>
          <a:stretch/>
        </p:blipFill>
        <p:spPr>
          <a:xfrm>
            <a:off x="388370" y="2213217"/>
            <a:ext cx="5283808" cy="306720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8" y="1953417"/>
            <a:ext cx="6183086" cy="3586805"/>
          </a:xfrm>
          <a:prstGeom prst="rect">
            <a:avLst/>
          </a:prstGeom>
        </p:spPr>
      </p:pic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>
          <a:xfrm>
            <a:off x="7444234" y="6487791"/>
            <a:ext cx="3950563" cy="365125"/>
          </a:xfrm>
        </p:spPr>
        <p:txBody>
          <a:bodyPr/>
          <a:lstStyle>
            <a:lvl1pPr>
              <a:defRPr>
                <a:solidFill>
                  <a:srgbClr val="4A2F35"/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11541370" y="6487791"/>
            <a:ext cx="576062" cy="365125"/>
          </a:xfrm>
        </p:spPr>
        <p:txBody>
          <a:bodyPr/>
          <a:lstStyle>
            <a:lvl1pPr>
              <a:defRPr>
                <a:solidFill>
                  <a:srgbClr val="4A2F35"/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328755" y="6487791"/>
            <a:ext cx="998965" cy="34841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0642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31121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4897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15/05/2025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4897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4897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C3B32-BBC8-4FBC-9ABF-1C2676504F4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2"/>
          <p:cNvSpPr txBox="1">
            <a:spLocks/>
          </p:cNvSpPr>
          <p:nvPr userDrawn="1"/>
        </p:nvSpPr>
        <p:spPr>
          <a:xfrm>
            <a:off x="838200" y="3945299"/>
            <a:ext cx="10515600" cy="2232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4707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79" r:id="rId3"/>
    <p:sldLayoutId id="2147483654" r:id="rId4"/>
    <p:sldLayoutId id="2147483656" r:id="rId5"/>
    <p:sldLayoutId id="2147483684" r:id="rId6"/>
    <p:sldLayoutId id="2147483657" r:id="rId7"/>
    <p:sldLayoutId id="2147483678" r:id="rId8"/>
    <p:sldLayoutId id="2147483680" r:id="rId9"/>
    <p:sldLayoutId id="2147483652" r:id="rId10"/>
    <p:sldLayoutId id="2147483661" r:id="rId11"/>
    <p:sldLayoutId id="2147483675" r:id="rId12"/>
    <p:sldLayoutId id="2147483665" r:id="rId13"/>
    <p:sldLayoutId id="2147483681" r:id="rId14"/>
    <p:sldLayoutId id="2147483682" r:id="rId15"/>
    <p:sldLayoutId id="2147483676" r:id="rId16"/>
    <p:sldLayoutId id="2147483683" r:id="rId17"/>
    <p:sldLayoutId id="2147483685" r:id="rId18"/>
    <p:sldLayoutId id="2147483669" r:id="rId19"/>
    <p:sldLayoutId id="2147483674" r:id="rId20"/>
    <p:sldLayoutId id="2147483686" r:id="rId21"/>
    <p:sldLayoutId id="2147483687" r:id="rId22"/>
    <p:sldLayoutId id="2147483688" r:id="rId23"/>
    <p:sldLayoutId id="2147483689" r:id="rId24"/>
    <p:sldLayoutId id="2147483690" r:id="rId25"/>
    <p:sldLayoutId id="2147483691" r:id="rId26"/>
    <p:sldLayoutId id="2147483670" r:id="rId27"/>
    <p:sldLayoutId id="2147483673" r:id="rId28"/>
    <p:sldLayoutId id="2147483667" r:id="rId29"/>
    <p:sldLayoutId id="2147483692" r:id="rId30"/>
    <p:sldLayoutId id="2147483693" r:id="rId31"/>
    <p:sldLayoutId id="2147483694" r:id="rId32"/>
    <p:sldLayoutId id="2147483695" r:id="rId33"/>
    <p:sldLayoutId id="2147483696" r:id="rId34"/>
    <p:sldLayoutId id="2147483672" r:id="rId35"/>
    <p:sldLayoutId id="2147483671" r:id="rId36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38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chart" Target="../charts/chart2.xml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3.png"/><Relationship Id="rId5" Type="http://schemas.microsoft.com/office/2007/relationships/hdphoto" Target="../media/hdphoto3.wdp"/><Relationship Id="rId4" Type="http://schemas.openxmlformats.org/officeDocument/2006/relationships/image" Target="../media/image22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4.xml"/><Relationship Id="rId5" Type="http://schemas.microsoft.com/office/2007/relationships/hdphoto" Target="../media/hdphoto5.wdp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4.xml"/><Relationship Id="rId5" Type="http://schemas.microsoft.com/office/2007/relationships/hdphoto" Target="../media/hdphoto4.wdp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bouzidi@itavi.asso.fr" TargetMode="Externa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0061" y="2371353"/>
            <a:ext cx="3037268" cy="1066800"/>
          </a:xfrm>
        </p:spPr>
        <p:txBody>
          <a:bodyPr>
            <a:normAutofit fontScale="90000"/>
          </a:bodyPr>
          <a:lstStyle/>
          <a:p>
            <a:r>
              <a:rPr lang="fr-FR" dirty="0"/>
              <a:t>Consommation de viande de lapin en France :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un </a:t>
            </a:r>
            <a:r>
              <a:rPr lang="fr-FR" dirty="0"/>
              <a:t>marché en mutation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8900160" y="6139543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Mohamed BOUZIDI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2498020" y="5888880"/>
            <a:ext cx="8238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4A2F35"/>
                </a:solidFill>
              </a:rPr>
              <a:t>20èmes Journées de la Recherche </a:t>
            </a:r>
            <a:r>
              <a:rPr lang="fr-FR" dirty="0" err="1" smtClean="0">
                <a:solidFill>
                  <a:srgbClr val="4A2F35"/>
                </a:solidFill>
              </a:rPr>
              <a:t>Cunicole</a:t>
            </a:r>
            <a:r>
              <a:rPr lang="fr-FR" dirty="0" smtClean="0">
                <a:solidFill>
                  <a:srgbClr val="4A2F35"/>
                </a:solidFill>
              </a:rPr>
              <a:t> – Chantepie les 14 et 15 mai 2025</a:t>
            </a:r>
            <a:endParaRPr lang="fr-FR" dirty="0">
              <a:solidFill>
                <a:srgbClr val="4A2F35"/>
              </a:solidFill>
            </a:endParaRPr>
          </a:p>
        </p:txBody>
      </p:sp>
      <p:sp>
        <p:nvSpPr>
          <p:cNvPr id="7" name="Espace réservé du contenu 7"/>
          <p:cNvSpPr txBox="1">
            <a:spLocks/>
          </p:cNvSpPr>
          <p:nvPr/>
        </p:nvSpPr>
        <p:spPr>
          <a:xfrm rot="16200000">
            <a:off x="9560048" y="3679967"/>
            <a:ext cx="3927915" cy="5069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fr-FR" sz="1200" dirty="0" smtClean="0"/>
              <a:t>Crédit Photo – CLIPP - </a:t>
            </a:r>
            <a:r>
              <a:rPr lang="fr-FR" sz="1200" dirty="0" err="1" smtClean="0"/>
              <a:t>LapinRemarquable</a:t>
            </a:r>
            <a:endParaRPr lang="fr-FR" sz="12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1695" y="1250907"/>
            <a:ext cx="5875185" cy="457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71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Méthodologie et périmètre d’analyse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b="1" dirty="0" smtClean="0"/>
              <a:t>Sources </a:t>
            </a:r>
            <a:r>
              <a:rPr lang="fr-FR" b="1" dirty="0"/>
              <a:t>de données</a:t>
            </a:r>
          </a:p>
          <a:p>
            <a:r>
              <a:rPr lang="fr-FR" dirty="0" smtClean="0"/>
              <a:t>Agreste </a:t>
            </a:r>
            <a:r>
              <a:rPr lang="fr-FR" dirty="0"/>
              <a:t>: production nationale de lapin</a:t>
            </a:r>
          </a:p>
          <a:p>
            <a:r>
              <a:rPr lang="fr-FR" dirty="0" smtClean="0"/>
              <a:t>FAO </a:t>
            </a:r>
            <a:r>
              <a:rPr lang="fr-FR" dirty="0"/>
              <a:t>: production mondiale</a:t>
            </a:r>
          </a:p>
          <a:p>
            <a:r>
              <a:rPr lang="fr-FR" dirty="0" smtClean="0"/>
              <a:t>Douanes </a:t>
            </a:r>
            <a:r>
              <a:rPr lang="fr-FR" dirty="0"/>
              <a:t>: importations et exportations</a:t>
            </a:r>
          </a:p>
          <a:p>
            <a:r>
              <a:rPr lang="fr-FR" dirty="0" smtClean="0"/>
              <a:t>Kantar </a:t>
            </a:r>
            <a:r>
              <a:rPr lang="fr-FR" dirty="0" err="1"/>
              <a:t>Worldpanel</a:t>
            </a:r>
            <a:r>
              <a:rPr lang="fr-FR" dirty="0"/>
              <a:t> </a:t>
            </a:r>
            <a:r>
              <a:rPr lang="fr-FR" dirty="0" smtClean="0"/>
              <a:t>(pour FAM) : </a:t>
            </a:r>
            <a:r>
              <a:rPr lang="fr-FR" dirty="0"/>
              <a:t>panel de 20 000 foyers — </a:t>
            </a:r>
            <a:r>
              <a:rPr lang="fr-FR" dirty="0" smtClean="0"/>
              <a:t>consommation </a:t>
            </a:r>
            <a:r>
              <a:rPr lang="fr-FR" dirty="0"/>
              <a:t>à </a:t>
            </a:r>
            <a:r>
              <a:rPr lang="fr-FR" dirty="0" smtClean="0"/>
              <a:t>domicile (GMS</a:t>
            </a:r>
            <a:r>
              <a:rPr lang="fr-FR" dirty="0"/>
              <a:t>, hard-discount, proximité, circuits spécialisés, e-commerce</a:t>
            </a:r>
            <a:r>
              <a:rPr lang="fr-FR" dirty="0" smtClean="0"/>
              <a:t>) + type de produits et profils des consommateurs</a:t>
            </a:r>
            <a:endParaRPr lang="fr-FR" dirty="0"/>
          </a:p>
          <a:p>
            <a:endParaRPr lang="fr-FR" dirty="0"/>
          </a:p>
          <a:p>
            <a:pPr marL="0" indent="0">
              <a:buNone/>
            </a:pPr>
            <a:r>
              <a:rPr lang="fr-FR" b="1" dirty="0" smtClean="0"/>
              <a:t>Méthodologie</a:t>
            </a:r>
            <a:endParaRPr lang="fr-FR" b="1" dirty="0"/>
          </a:p>
          <a:p>
            <a:r>
              <a:rPr lang="fr-FR" dirty="0" smtClean="0"/>
              <a:t>Consommation </a:t>
            </a:r>
            <a:r>
              <a:rPr lang="fr-FR" dirty="0"/>
              <a:t>apparente = Production + Import – Export</a:t>
            </a:r>
          </a:p>
          <a:p>
            <a:r>
              <a:rPr lang="fr-FR" dirty="0" smtClean="0"/>
              <a:t>Consommation </a:t>
            </a:r>
            <a:r>
              <a:rPr lang="fr-FR" dirty="0"/>
              <a:t>hors domicile estimée = Apparente – À domicile (Kantar)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2"/>
          </p:nvPr>
        </p:nvSpPr>
        <p:spPr>
          <a:xfrm>
            <a:off x="6350000" y="1825625"/>
            <a:ext cx="500380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b="1" dirty="0" smtClean="0"/>
              <a:t>Indicateurs </a:t>
            </a:r>
            <a:r>
              <a:rPr lang="fr-FR" b="1" dirty="0"/>
              <a:t>analysés (</a:t>
            </a:r>
            <a:r>
              <a:rPr lang="fr-FR" b="1" dirty="0" err="1" smtClean="0"/>
              <a:t>Kantar</a:t>
            </a:r>
            <a:r>
              <a:rPr lang="fr-FR" b="1" dirty="0" smtClean="0"/>
              <a:t>)</a:t>
            </a:r>
            <a:endParaRPr lang="fr-FR" b="1" dirty="0"/>
          </a:p>
          <a:p>
            <a:r>
              <a:rPr lang="fr-FR" dirty="0" smtClean="0"/>
              <a:t>Volumes d’achats, Prix moyen, Taux </a:t>
            </a:r>
            <a:r>
              <a:rPr lang="fr-FR" dirty="0"/>
              <a:t>de pénétration (foyers acheteurs / </a:t>
            </a:r>
            <a:r>
              <a:rPr lang="fr-FR" dirty="0" smtClean="0"/>
              <a:t>total), Indice </a:t>
            </a:r>
            <a:r>
              <a:rPr lang="fr-FR" dirty="0"/>
              <a:t>de consommation (poids </a:t>
            </a:r>
            <a:r>
              <a:rPr lang="fr-FR" dirty="0" smtClean="0"/>
              <a:t>conso catégorie </a:t>
            </a:r>
            <a:r>
              <a:rPr lang="fr-FR" dirty="0"/>
              <a:t>vs population</a:t>
            </a:r>
            <a:r>
              <a:rPr lang="fr-FR" dirty="0" smtClean="0"/>
              <a:t>), </a:t>
            </a:r>
            <a:endParaRPr lang="fr-FR" dirty="0"/>
          </a:p>
          <a:p>
            <a:endParaRPr lang="fr-FR" dirty="0"/>
          </a:p>
          <a:p>
            <a:pPr marL="0" indent="0">
              <a:buNone/>
            </a:pPr>
            <a:r>
              <a:rPr lang="fr-FR" b="1" dirty="0" smtClean="0"/>
              <a:t>Limites</a:t>
            </a:r>
            <a:endParaRPr lang="fr-FR" b="1" dirty="0"/>
          </a:p>
          <a:p>
            <a:r>
              <a:rPr lang="fr-FR" dirty="0" smtClean="0"/>
              <a:t>Consommation par bilan vs consommation réelle + estimation circuits</a:t>
            </a:r>
            <a:endParaRPr lang="fr-FR" dirty="0"/>
          </a:p>
          <a:p>
            <a:r>
              <a:rPr lang="fr-FR" dirty="0" smtClean="0"/>
              <a:t>Faible </a:t>
            </a:r>
            <a:r>
              <a:rPr lang="fr-FR" dirty="0"/>
              <a:t>taille de la filière → biais possibles</a:t>
            </a:r>
          </a:p>
          <a:p>
            <a:r>
              <a:rPr lang="fr-FR" dirty="0" smtClean="0"/>
              <a:t>Déréférencement </a:t>
            </a:r>
            <a:r>
              <a:rPr lang="fr-FR" dirty="0"/>
              <a:t>dans certaines </a:t>
            </a:r>
            <a:r>
              <a:rPr lang="fr-FR" dirty="0" smtClean="0"/>
              <a:t>enseignes </a:t>
            </a:r>
            <a:endParaRPr lang="fr-FR" dirty="0"/>
          </a:p>
          <a:p>
            <a:r>
              <a:rPr lang="fr-FR" dirty="0" smtClean="0"/>
              <a:t>Variabilité </a:t>
            </a:r>
            <a:r>
              <a:rPr lang="fr-FR" dirty="0"/>
              <a:t>annuelle du taux de </a:t>
            </a:r>
            <a:r>
              <a:rPr lang="fr-FR" dirty="0" smtClean="0"/>
              <a:t>couverture (représentativité du panel)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err="1" smtClean="0"/>
              <a:t>Consomamtion</a:t>
            </a:r>
            <a:r>
              <a:rPr lang="fr-FR" dirty="0" smtClean="0"/>
              <a:t> de lapin en France - 20èmes Journées de la Recherche </a:t>
            </a:r>
            <a:r>
              <a:rPr lang="fr-FR" dirty="0" err="1" smtClean="0"/>
              <a:t>Cunicole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C3B32-BBC8-4FBC-9ABF-1C2676504F48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15/05/2025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788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Contexte mondial : le pic en 2014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C3B32-BBC8-4FBC-9ABF-1C2676504F48}" type="slidenum">
              <a:rPr lang="fr-FR" smtClean="0"/>
              <a:pPr/>
              <a:t>3</a:t>
            </a:fld>
            <a:endParaRPr lang="fr-FR"/>
          </a:p>
        </p:txBody>
      </p:sp>
      <p:graphicFrame>
        <p:nvGraphicFramePr>
          <p:cNvPr id="8" name="Espace réservé du conten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4611553"/>
              </p:ext>
            </p:extLst>
          </p:nvPr>
        </p:nvGraphicFramePr>
        <p:xfrm>
          <a:off x="6424863" y="2217738"/>
          <a:ext cx="5014662" cy="3651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Espace réservé du contenu 2"/>
          <p:cNvSpPr txBox="1">
            <a:spLocks/>
          </p:cNvSpPr>
          <p:nvPr/>
        </p:nvSpPr>
        <p:spPr>
          <a:xfrm>
            <a:off x="885009" y="2348873"/>
            <a:ext cx="5275160" cy="34478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542926" y="2348873"/>
            <a:ext cx="5769822" cy="34478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Hausse continue de la production depuis les années 1970 (modernisation, rationalisation</a:t>
            </a:r>
            <a:r>
              <a:rPr lang="fr-FR" sz="1600" dirty="0" smtClean="0"/>
              <a:t>)</a:t>
            </a:r>
          </a:p>
          <a:p>
            <a:r>
              <a:rPr lang="fr-FR" sz="1600" dirty="0" smtClean="0"/>
              <a:t>Pic </a:t>
            </a:r>
            <a:r>
              <a:rPr lang="fr-FR" sz="1600" dirty="0"/>
              <a:t>mondial en 2014 (UE : 2002), puis fort recul en Chine </a:t>
            </a:r>
            <a:r>
              <a:rPr lang="fr-FR" sz="1600" dirty="0" smtClean="0"/>
              <a:t>(mise aux normes sanitaires </a:t>
            </a:r>
            <a:r>
              <a:rPr lang="fr-FR" sz="1600" dirty="0"/>
              <a:t>+ baisse consommation</a:t>
            </a:r>
            <a:r>
              <a:rPr lang="fr-FR" sz="1600" dirty="0" smtClean="0"/>
              <a:t>)</a:t>
            </a:r>
          </a:p>
          <a:p>
            <a:r>
              <a:rPr lang="fr-FR" sz="1600" dirty="0" smtClean="0"/>
              <a:t>Production </a:t>
            </a:r>
            <a:r>
              <a:rPr lang="fr-FR" sz="1600" dirty="0"/>
              <a:t>stable hors Chine et </a:t>
            </a:r>
            <a:r>
              <a:rPr lang="fr-FR" sz="1600" dirty="0" smtClean="0"/>
              <a:t>UE : &lt;</a:t>
            </a:r>
            <a:r>
              <a:rPr lang="fr-FR" sz="1600" dirty="0"/>
              <a:t>1 % échangé à l’international : marché peu </a:t>
            </a:r>
            <a:r>
              <a:rPr lang="fr-FR" sz="1600" dirty="0" smtClean="0"/>
              <a:t>mondialisé</a:t>
            </a:r>
          </a:p>
          <a:p>
            <a:r>
              <a:rPr lang="fr-FR" sz="1600" dirty="0" smtClean="0"/>
              <a:t>Consommation </a:t>
            </a:r>
            <a:r>
              <a:rPr lang="fr-FR" sz="1600" dirty="0"/>
              <a:t>en baisse dans la plupart des pays, due à </a:t>
            </a:r>
            <a:r>
              <a:rPr lang="fr-FR" sz="1600" dirty="0" smtClean="0"/>
              <a:t>:</a:t>
            </a:r>
          </a:p>
          <a:p>
            <a:pPr lvl="1"/>
            <a:r>
              <a:rPr lang="fr-FR" sz="1400" dirty="0" smtClean="0"/>
              <a:t>Non-renouvellement générationnel</a:t>
            </a:r>
          </a:p>
          <a:p>
            <a:pPr lvl="1"/>
            <a:r>
              <a:rPr lang="fr-FR" sz="1400" dirty="0" smtClean="0"/>
              <a:t>Image </a:t>
            </a:r>
            <a:r>
              <a:rPr lang="fr-FR" sz="1400" dirty="0"/>
              <a:t>« animal de </a:t>
            </a:r>
            <a:r>
              <a:rPr lang="fr-FR" sz="1400" dirty="0" smtClean="0"/>
              <a:t>compagnie »</a:t>
            </a:r>
          </a:p>
          <a:p>
            <a:pPr lvl="1"/>
            <a:r>
              <a:rPr lang="fr-FR" sz="1400" dirty="0" smtClean="0"/>
              <a:t>Prix </a:t>
            </a:r>
            <a:r>
              <a:rPr lang="fr-FR" sz="1400" dirty="0"/>
              <a:t>élevé (vs volaille/porc</a:t>
            </a:r>
            <a:r>
              <a:rPr lang="fr-FR" sz="1400" dirty="0" smtClean="0"/>
              <a:t>)</a:t>
            </a:r>
          </a:p>
          <a:p>
            <a:pPr lvl="1"/>
            <a:r>
              <a:rPr lang="fr-FR" sz="1400" dirty="0" smtClean="0"/>
              <a:t>Faible </a:t>
            </a:r>
            <a:r>
              <a:rPr lang="fr-FR" sz="1400" dirty="0"/>
              <a:t>ancrage </a:t>
            </a:r>
            <a:r>
              <a:rPr lang="fr-FR" sz="1400" dirty="0" smtClean="0"/>
              <a:t>culinaire</a:t>
            </a:r>
          </a:p>
          <a:p>
            <a:pPr lvl="1"/>
            <a:r>
              <a:rPr lang="fr-FR" sz="1400" dirty="0" smtClean="0"/>
              <a:t>Faible </a:t>
            </a:r>
            <a:r>
              <a:rPr lang="fr-FR" sz="1400" dirty="0"/>
              <a:t>présence en </a:t>
            </a:r>
            <a:r>
              <a:rPr lang="fr-FR" sz="1400" dirty="0" smtClean="0"/>
              <a:t>RHD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046595" y="826247"/>
            <a:ext cx="51454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Part de production</a:t>
            </a:r>
          </a:p>
          <a:p>
            <a:r>
              <a:rPr lang="fr-FR" dirty="0" smtClean="0"/>
              <a:t>Chine : 40% </a:t>
            </a:r>
          </a:p>
          <a:p>
            <a:r>
              <a:rPr lang="fr-FR" dirty="0" smtClean="0"/>
              <a:t>UE : 16%</a:t>
            </a:r>
          </a:p>
          <a:p>
            <a:r>
              <a:rPr lang="fr-FR" dirty="0" smtClean="0"/>
              <a:t>FR : 3% (mais 16% du commerce mondial)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9013635" y="6056902"/>
            <a:ext cx="24473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FR" sz="1200" i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Source : Itavi d’après </a:t>
            </a:r>
            <a:r>
              <a:rPr lang="fr-F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FAO, Eurostat</a:t>
            </a:r>
            <a:endParaRPr lang="fr-FR" sz="1200" i="1" dirty="0"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15/05/2025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86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000" dirty="0" smtClean="0"/>
              <a:t>Quelle évolution de la Production et de la consommation en France ?</a:t>
            </a:r>
            <a:endParaRPr lang="fr-FR" sz="20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C3B32-BBC8-4FBC-9ABF-1C2676504F48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885009" y="2348873"/>
            <a:ext cx="5275160" cy="34478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684107" y="2348873"/>
            <a:ext cx="5476062" cy="32512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B</a:t>
            </a:r>
            <a:r>
              <a:rPr lang="fr-FR" sz="1600" dirty="0" smtClean="0"/>
              <a:t>aisse de consommation par bilan de 49% en 10 ans (-46% en production) </a:t>
            </a:r>
            <a:r>
              <a:rPr lang="fr-FR" sz="1600" dirty="0" smtClean="0">
                <a:sym typeface="Wingdings" panose="05000000000000000000" pitchFamily="2" charset="2"/>
              </a:rPr>
              <a:t> 20% des foyers en consomment</a:t>
            </a:r>
            <a:endParaRPr lang="fr-FR" sz="1600" dirty="0" smtClean="0"/>
          </a:p>
          <a:p>
            <a:pPr marL="0" indent="0">
              <a:buNone/>
            </a:pPr>
            <a:r>
              <a:rPr lang="fr-FR" sz="1400" b="1" dirty="0" smtClean="0"/>
              <a:t>Parmi les facteurs de baisse : </a:t>
            </a:r>
          </a:p>
          <a:p>
            <a:r>
              <a:rPr lang="fr-FR" sz="1400" dirty="0" smtClean="0"/>
              <a:t>Les foyers n’y pensent pas (passage vers achat plaisir ?)</a:t>
            </a:r>
          </a:p>
          <a:p>
            <a:r>
              <a:rPr lang="fr-FR" sz="1400" dirty="0" smtClean="0"/>
              <a:t>Structuration des achats </a:t>
            </a:r>
            <a:r>
              <a:rPr lang="fr-FR" sz="1400" dirty="0" smtClean="0">
                <a:sym typeface="Wingdings" panose="05000000000000000000" pitchFamily="2" charset="2"/>
              </a:rPr>
              <a:t></a:t>
            </a:r>
            <a:r>
              <a:rPr lang="fr-FR" sz="1400" dirty="0" smtClean="0"/>
              <a:t> progression des achats sur liste de course (plus d’impact sur le lapin)</a:t>
            </a:r>
          </a:p>
          <a:p>
            <a:r>
              <a:rPr lang="fr-FR" sz="1400" dirty="0"/>
              <a:t>Moindre visibilité en </a:t>
            </a:r>
            <a:r>
              <a:rPr lang="fr-FR" sz="1400" dirty="0" smtClean="0"/>
              <a:t>rayon : la baisse des mises en avant en magasin réduit les achats d’impulsion, pourtant déterminants pour ce type de produit (27% des foyers consommateurs achètent le lapin  une seule fois/an)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313488" y="839275"/>
            <a:ext cx="5169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Evolution de la consommation apparente et de la production de la viande de lapin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392107" y="4818014"/>
            <a:ext cx="24904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FR" sz="1200" i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Source : Itavi d’après SSP et douanes</a:t>
            </a:r>
          </a:p>
        </p:txBody>
      </p:sp>
      <p:graphicFrame>
        <p:nvGraphicFramePr>
          <p:cNvPr id="16" name="Espace réservé du contenu 1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0819867"/>
              </p:ext>
            </p:extLst>
          </p:nvPr>
        </p:nvGraphicFramePr>
        <p:xfrm>
          <a:off x="6313488" y="1424050"/>
          <a:ext cx="5126037" cy="3355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0" name="Picture 2" descr="Icône De Crédit À La Consommation Dans Le Vecteur. Logotype ...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43778" y1="51778" x2="43778" y2="51778"/>
                        <a14:foregroundMark x1="60889" y1="36444" x2="60889" y2="36444"/>
                        <a14:foregroundMark x1="52000" y1="26889" x2="52000" y2="26889"/>
                        <a14:foregroundMark x1="52667" y1="75111" x2="52667" y2="75111"/>
                        <a14:foregroundMark x1="39333" y1="75111" x2="39333" y2="75111"/>
                        <a14:foregroundMark x1="66444" y1="42889" x2="66444" y2="42889"/>
                        <a14:foregroundMark x1="70222" y1="42222" x2="70222" y2="4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872" y="1698547"/>
            <a:ext cx="1217539" cy="121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5600" l="2581" r="94194">
                        <a14:foregroundMark x1="45161" y1="49600" x2="45161" y2="49600"/>
                        <a14:foregroundMark x1="40645" y1="39200" x2="40645" y2="39200"/>
                        <a14:foregroundMark x1="22258" y1="65600" x2="22258" y2="65600"/>
                        <a14:foregroundMark x1="2903" y1="69600" x2="2903" y2="69600"/>
                        <a14:foregroundMark x1="14839" y1="50400" x2="14839" y2="50400"/>
                        <a14:foregroundMark x1="63548" y1="21600" x2="63548" y2="21600"/>
                        <a14:foregroundMark x1="80323" y1="16400" x2="80323" y2="16400"/>
                        <a14:foregroundMark x1="75806" y1="28000" x2="75806" y2="28000"/>
                        <a14:foregroundMark x1="94194" y1="35600" x2="94194" y2="35600"/>
                        <a14:foregroundMark x1="67742" y1="70400" x2="67742" y2="70400"/>
                        <a14:foregroundMark x1="60323" y1="95600" x2="60323" y2="956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68409" y="5257702"/>
            <a:ext cx="1210609" cy="976298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1157763" y="5238019"/>
            <a:ext cx="21401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Facteurs sociétaux :</a:t>
            </a:r>
          </a:p>
          <a:p>
            <a:r>
              <a:rPr lang="fr-FR" sz="1200" dirty="0" smtClean="0"/>
              <a:t>Changement mode de vie et habitude</a:t>
            </a:r>
          </a:p>
          <a:p>
            <a:r>
              <a:rPr lang="fr-FR" sz="1200" dirty="0" smtClean="0"/>
              <a:t>Sensibilité BEA</a:t>
            </a:r>
          </a:p>
          <a:p>
            <a:r>
              <a:rPr lang="fr-FR" sz="1200" dirty="0" smtClean="0"/>
              <a:t>Image animal de compagnie</a:t>
            </a:r>
            <a:endParaRPr lang="fr-FR" sz="1200" dirty="0"/>
          </a:p>
        </p:txBody>
      </p:sp>
      <p:sp>
        <p:nvSpPr>
          <p:cNvPr id="20" name="ZoneTexte 19"/>
          <p:cNvSpPr txBox="1"/>
          <p:nvPr/>
        </p:nvSpPr>
        <p:spPr>
          <a:xfrm>
            <a:off x="4772025" y="5161982"/>
            <a:ext cx="3162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Facteurs produit : </a:t>
            </a:r>
          </a:p>
          <a:p>
            <a:r>
              <a:rPr lang="fr-FR" sz="1200" dirty="0" smtClean="0"/>
              <a:t>Visibilité produit en GMS</a:t>
            </a:r>
          </a:p>
          <a:p>
            <a:r>
              <a:rPr lang="fr-FR" sz="1200" dirty="0" smtClean="0"/>
              <a:t>Perception goût </a:t>
            </a:r>
          </a:p>
          <a:p>
            <a:r>
              <a:rPr lang="fr-FR" sz="1200" dirty="0" smtClean="0"/>
              <a:t>Positionnement prix</a:t>
            </a:r>
          </a:p>
          <a:p>
            <a:r>
              <a:rPr lang="fr-FR" sz="1200" dirty="0" smtClean="0"/>
              <a:t>Format moins attractifs (taille de portion, lapin entier, tête..)</a:t>
            </a:r>
            <a:endParaRPr lang="fr-FR" sz="1200" dirty="0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6" t="16508" r="14422" b="12508"/>
          <a:stretch/>
        </p:blipFill>
        <p:spPr>
          <a:xfrm>
            <a:off x="3522045" y="5257702"/>
            <a:ext cx="1229106" cy="951621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9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1652" y="5257702"/>
            <a:ext cx="895237" cy="911396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8979018" y="5222498"/>
            <a:ext cx="3079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Facteurs générationnels : </a:t>
            </a:r>
          </a:p>
          <a:p>
            <a:r>
              <a:rPr lang="fr-FR" sz="1200" dirty="0" smtClean="0"/>
              <a:t>Mode de vie nomade : peu de présence à domicile, moins de cuisine,</a:t>
            </a:r>
          </a:p>
          <a:p>
            <a:r>
              <a:rPr lang="fr-FR" sz="1200" dirty="0" smtClean="0"/>
              <a:t>Changement habitude alimentaire (snacking…) + praticité et rapidité</a:t>
            </a:r>
          </a:p>
          <a:p>
            <a:endParaRPr lang="fr-FR" sz="1200" dirty="0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15/05/2025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4279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La déconsommation </a:t>
            </a:r>
            <a:r>
              <a:rPr lang="fr-FR" dirty="0"/>
              <a:t>ne se limite pas à la viande de lapin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C3B32-BBC8-4FBC-9ABF-1C2676504F48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885009" y="2348873"/>
            <a:ext cx="5275160" cy="34478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542926" y="2348873"/>
            <a:ext cx="5769822" cy="34478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 smtClean="0"/>
              <a:t>La baisse de la consommation de lapin plus importante en </a:t>
            </a:r>
            <a:r>
              <a:rPr lang="fr-FR" sz="1600" dirty="0"/>
              <a:t>G</a:t>
            </a:r>
            <a:r>
              <a:rPr lang="fr-FR" sz="1600" dirty="0" smtClean="0"/>
              <a:t>MS qu’en RHD</a:t>
            </a:r>
          </a:p>
          <a:p>
            <a:endParaRPr lang="fr-FR" sz="1600" dirty="0" smtClean="0"/>
          </a:p>
          <a:p>
            <a:r>
              <a:rPr lang="fr-FR" sz="1600" dirty="0" smtClean="0"/>
              <a:t>Achats </a:t>
            </a:r>
            <a:r>
              <a:rPr lang="fr-FR" sz="1600" dirty="0"/>
              <a:t>des ménages en 2024 : 13 200 tonnes </a:t>
            </a:r>
            <a:r>
              <a:rPr lang="fr-FR" sz="1600" dirty="0">
                <a:sym typeface="Wingdings" panose="05000000000000000000" pitchFamily="2" charset="2"/>
              </a:rPr>
              <a:t> </a:t>
            </a:r>
            <a:r>
              <a:rPr lang="fr-FR" sz="1600" dirty="0"/>
              <a:t>-33 % depuis </a:t>
            </a:r>
            <a:r>
              <a:rPr lang="fr-FR" sz="1600" dirty="0" smtClean="0"/>
              <a:t>2020, les viandes ovines, de pintade et de canard chair sont également touchées</a:t>
            </a:r>
          </a:p>
          <a:p>
            <a:r>
              <a:rPr lang="fr-FR" sz="1600" dirty="0" smtClean="0"/>
              <a:t>Prix élevés </a:t>
            </a:r>
            <a:r>
              <a:rPr lang="fr-FR" sz="1600" dirty="0"/>
              <a:t>et formats peu favorables à l’acte d’achat : un coût par portion élevé (1,90 € contre 1,22 € pour le poulet) </a:t>
            </a:r>
            <a:endParaRPr lang="fr-FR" sz="1600" dirty="0" smtClean="0"/>
          </a:p>
          <a:p>
            <a:r>
              <a:rPr lang="fr-FR" sz="1600" dirty="0" smtClean="0"/>
              <a:t>Formats </a:t>
            </a:r>
            <a:r>
              <a:rPr lang="fr-FR" sz="1600" dirty="0"/>
              <a:t>entiers ou demi-pièces, qui ne favorisent plus la consommation, notamment dans les petits foyers — une situation comparable à celle de l’agneau (gigot, prix élevé).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046595" y="826247"/>
            <a:ext cx="43072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Evolution des achats des ménages en volume par type de viande entre 2020 et 2024</a:t>
            </a:r>
            <a:endParaRPr lang="fr-FR" dirty="0"/>
          </a:p>
        </p:txBody>
      </p:sp>
      <p:graphicFrame>
        <p:nvGraphicFramePr>
          <p:cNvPr id="14" name="Espace réservé du contenu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9427339"/>
              </p:ext>
            </p:extLst>
          </p:nvPr>
        </p:nvGraphicFramePr>
        <p:xfrm>
          <a:off x="6507479" y="1749577"/>
          <a:ext cx="4932045" cy="4119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8564861" y="6056902"/>
            <a:ext cx="33448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FR" sz="1200" i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Source : Itavi d’après </a:t>
            </a:r>
            <a:r>
              <a:rPr lang="fr-F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Kantar pour FranceAgriMer</a:t>
            </a:r>
            <a:endParaRPr lang="fr-FR" sz="1200" i="1" dirty="0"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8747486" y="1561663"/>
            <a:ext cx="26063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solidFill>
                  <a:srgbClr val="FF0000"/>
                </a:solidFill>
              </a:rPr>
              <a:t>Attention : comparaison avec une année exceptionnelle (2020 – confinement)</a:t>
            </a:r>
            <a:endParaRPr lang="fr-FR" sz="105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645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Une adaptation </a:t>
            </a:r>
            <a:r>
              <a:rPr lang="fr-FR" dirty="0" smtClean="0"/>
              <a:t>vers </a:t>
            </a:r>
            <a:r>
              <a:rPr lang="fr-FR" dirty="0"/>
              <a:t>plus de découpes et de produits élaborés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C3B32-BBC8-4FBC-9ABF-1C2676504F48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885009" y="2348873"/>
            <a:ext cx="5275160" cy="34478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542926" y="2348873"/>
            <a:ext cx="5769822" cy="34478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 smtClean="0"/>
              <a:t>Recul des lapins entiers</a:t>
            </a:r>
          </a:p>
          <a:p>
            <a:r>
              <a:rPr lang="fr-FR" sz="1800" dirty="0" smtClean="0"/>
              <a:t>Offre de découpes (râbles, gigolettes, élaborés) qui </a:t>
            </a:r>
            <a:r>
              <a:rPr lang="fr-FR" sz="1800" b="1" dirty="0" smtClean="0"/>
              <a:t>évolue mais lentement</a:t>
            </a:r>
          </a:p>
          <a:p>
            <a:r>
              <a:rPr lang="fr-FR" sz="1800" dirty="0" smtClean="0"/>
              <a:t>Portions plus petites et achats plus fréquents </a:t>
            </a:r>
          </a:p>
          <a:p>
            <a:r>
              <a:rPr lang="fr-FR" sz="1800" dirty="0"/>
              <a:t>La baisse touche </a:t>
            </a:r>
            <a:r>
              <a:rPr lang="fr-FR" sz="1800" dirty="0" smtClean="0"/>
              <a:t>davantage les </a:t>
            </a:r>
            <a:r>
              <a:rPr lang="fr-FR" sz="1800" dirty="0"/>
              <a:t>ré-acheteurs (73% des </a:t>
            </a:r>
            <a:r>
              <a:rPr lang="fr-FR" sz="1800" dirty="0" smtClean="0"/>
              <a:t>achats </a:t>
            </a:r>
            <a:r>
              <a:rPr lang="fr-FR" sz="1800" dirty="0"/>
              <a:t>en 2024 vs 79% en 2020)</a:t>
            </a:r>
          </a:p>
          <a:p>
            <a:r>
              <a:rPr lang="fr-FR" sz="1800" dirty="0" smtClean="0"/>
              <a:t>Diversification </a:t>
            </a:r>
            <a:r>
              <a:rPr lang="fr-FR" sz="1800" dirty="0"/>
              <a:t>nécessaire pour séduire les jeunes : attentes en praticité, formats adaptés et recettes </a:t>
            </a:r>
            <a:r>
              <a:rPr lang="fr-FR" sz="1800" dirty="0" smtClean="0"/>
              <a:t>modernes (snacking, plats préparés, BBQ…)</a:t>
            </a:r>
            <a:endParaRPr lang="fr-FR" sz="1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7046595" y="826247"/>
            <a:ext cx="4307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Répartition des achats de viande de lapin par type de produit 2020-2024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8564861" y="6056902"/>
            <a:ext cx="33448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FR" sz="1200" i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Source : Itavi d’après </a:t>
            </a:r>
            <a:r>
              <a:rPr lang="fr-F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Kantar pour FranceAgriMer</a:t>
            </a:r>
            <a:endParaRPr lang="fr-FR" sz="1200" i="1" dirty="0"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5" name="Espace réservé du contenu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3617227"/>
              </p:ext>
            </p:extLst>
          </p:nvPr>
        </p:nvGraphicFramePr>
        <p:xfrm>
          <a:off x="6654831" y="2217738"/>
          <a:ext cx="4784693" cy="3651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194" name="Picture 2" descr="Découpe De Diagramme De Lapin. Affiche Du Schéma De Boucherie. Morceaux De  Viande De Lapin. Illustration Du Schéma De Viande. Anim Illustration de  Vecteur - Illustration du contour, rétro: 25480018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200" y="4933670"/>
            <a:ext cx="1395809" cy="1052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15/05/2025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7140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2926" y="748937"/>
            <a:ext cx="4547234" cy="949610"/>
          </a:xfrm>
        </p:spPr>
        <p:txBody>
          <a:bodyPr>
            <a:noAutofit/>
          </a:bodyPr>
          <a:lstStyle/>
          <a:p>
            <a:r>
              <a:rPr lang="fr-FR" sz="2400" dirty="0" smtClean="0"/>
              <a:t>Un niveau de consommation identique sauf pour les foyers modestes</a:t>
            </a:r>
            <a:endParaRPr lang="fr-FR" sz="24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C3B32-BBC8-4FBC-9ABF-1C2676504F48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885009" y="2348873"/>
            <a:ext cx="5275160" cy="34478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542926" y="2348873"/>
            <a:ext cx="5769822" cy="34478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7046595" y="826247"/>
            <a:ext cx="4307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Indice de consommation de viande de lapin par classe de revenus (2020-2024)</a:t>
            </a:r>
            <a:endParaRPr lang="fr-FR" dirty="0"/>
          </a:p>
        </p:txBody>
      </p:sp>
      <p:graphicFrame>
        <p:nvGraphicFramePr>
          <p:cNvPr id="14" name="Espace réservé du contenu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8447861"/>
              </p:ext>
            </p:extLst>
          </p:nvPr>
        </p:nvGraphicFramePr>
        <p:xfrm>
          <a:off x="6797040" y="2217738"/>
          <a:ext cx="4642484" cy="3651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Espace réservé du contenu 2"/>
          <p:cNvSpPr txBox="1">
            <a:spLocks/>
          </p:cNvSpPr>
          <p:nvPr/>
        </p:nvSpPr>
        <p:spPr>
          <a:xfrm>
            <a:off x="695326" y="2501273"/>
            <a:ext cx="5769822" cy="34478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Foyers Modestes </a:t>
            </a:r>
            <a:r>
              <a:rPr lang="fr-FR" sz="1800" dirty="0" smtClean="0"/>
              <a:t>:</a:t>
            </a:r>
          </a:p>
          <a:p>
            <a:pPr lvl="1"/>
            <a:r>
              <a:rPr lang="fr-FR" sz="1600" dirty="0" smtClean="0"/>
              <a:t>Sous-consommation </a:t>
            </a:r>
            <a:r>
              <a:rPr lang="fr-FR" sz="1600" dirty="0"/>
              <a:t>de viande de lapin.</a:t>
            </a:r>
          </a:p>
          <a:p>
            <a:pPr lvl="1"/>
            <a:r>
              <a:rPr lang="fr-FR" sz="1600" dirty="0"/>
              <a:t>Sensibilité accrue au prix, privilégient les viandes plus accessibles.</a:t>
            </a:r>
          </a:p>
          <a:p>
            <a:pPr lvl="1"/>
            <a:r>
              <a:rPr lang="fr-FR" sz="1600" b="1" dirty="0"/>
              <a:t>Moindre accessibilité de l'offre dans les circuits de hard discount et de </a:t>
            </a:r>
            <a:r>
              <a:rPr lang="fr-FR" sz="1600" b="1" dirty="0" smtClean="0"/>
              <a:t>déstockage </a:t>
            </a:r>
            <a:r>
              <a:rPr lang="fr-FR" dirty="0"/>
              <a:t>fréquentés par les foyers modestes</a:t>
            </a:r>
            <a:r>
              <a:rPr lang="fr-FR" sz="1600" b="1" dirty="0" smtClean="0"/>
              <a:t>.</a:t>
            </a:r>
          </a:p>
          <a:p>
            <a:pPr lvl="1"/>
            <a:endParaRPr lang="fr-FR" sz="1600" b="1" dirty="0"/>
          </a:p>
          <a:p>
            <a:r>
              <a:rPr lang="fr-FR" sz="1800" dirty="0"/>
              <a:t>Positionnement du lapin comme une viande "plaisir", consommée occasionnellement</a:t>
            </a:r>
          </a:p>
        </p:txBody>
      </p:sp>
      <p:pic>
        <p:nvPicPr>
          <p:cNvPr id="7170" name="Picture 2" descr="Set d'icônes de gains augmenter le symbole vectoriel de l'argent plus de  revenus et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7827" y1="54153" x2="57827" y2="54153"/>
                        <a14:foregroundMark x1="33706" y1="58786" x2="33706" y2="58786"/>
                        <a14:foregroundMark x1="32748" y1="44569" x2="32748" y2="445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7302" y="4365198"/>
            <a:ext cx="1830203" cy="1830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8564861" y="6056902"/>
            <a:ext cx="33448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FR" sz="1200" i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Source : Itavi d’après </a:t>
            </a:r>
            <a:r>
              <a:rPr lang="fr-F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Kantar pour FranceAgriMer</a:t>
            </a:r>
            <a:endParaRPr lang="fr-FR" sz="1200" i="1" dirty="0"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260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2926" y="748937"/>
            <a:ext cx="4547234" cy="949610"/>
          </a:xfrm>
        </p:spPr>
        <p:txBody>
          <a:bodyPr>
            <a:noAutofit/>
          </a:bodyPr>
          <a:lstStyle/>
          <a:p>
            <a:r>
              <a:rPr lang="fr-FR" sz="2400" dirty="0" smtClean="0"/>
              <a:t>Une surconsommation qui s’accentue chez les seniors</a:t>
            </a:r>
            <a:endParaRPr lang="fr-FR" sz="24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C3B32-BBC8-4FBC-9ABF-1C2676504F48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885009" y="2348873"/>
            <a:ext cx="5275160" cy="34478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542926" y="2348873"/>
            <a:ext cx="5769822" cy="34478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7046595" y="826247"/>
            <a:ext cx="4307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Indice de consommation de viande de lapin par classe d’âge (2020-2024)</a:t>
            </a:r>
            <a:endParaRPr lang="fr-FR" dirty="0"/>
          </a:p>
        </p:txBody>
      </p:sp>
      <p:graphicFrame>
        <p:nvGraphicFramePr>
          <p:cNvPr id="15" name="Espace réservé du contenu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2379223"/>
              </p:ext>
            </p:extLst>
          </p:nvPr>
        </p:nvGraphicFramePr>
        <p:xfrm>
          <a:off x="6608572" y="2145430"/>
          <a:ext cx="4810125" cy="3651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Espace réservé du contenu 2"/>
          <p:cNvSpPr txBox="1">
            <a:spLocks/>
          </p:cNvSpPr>
          <p:nvPr/>
        </p:nvSpPr>
        <p:spPr>
          <a:xfrm>
            <a:off x="695326" y="2501273"/>
            <a:ext cx="5769822" cy="34478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err="1" smtClean="0"/>
              <a:t>Sur-consommation</a:t>
            </a:r>
            <a:r>
              <a:rPr lang="fr-FR" dirty="0" smtClean="0"/>
              <a:t> des séniors :</a:t>
            </a:r>
            <a:endParaRPr lang="fr-FR" dirty="0"/>
          </a:p>
          <a:p>
            <a:pPr lvl="1"/>
            <a:r>
              <a:rPr lang="fr-FR" dirty="0" smtClean="0"/>
              <a:t>&gt;50 ans : Représentent </a:t>
            </a:r>
            <a:r>
              <a:rPr lang="fr-FR" dirty="0"/>
              <a:t>81 % des achats de </a:t>
            </a:r>
            <a:r>
              <a:rPr lang="fr-FR" dirty="0" smtClean="0"/>
              <a:t>lapin (volume) </a:t>
            </a:r>
            <a:r>
              <a:rPr lang="fr-FR" dirty="0"/>
              <a:t>en 2024</a:t>
            </a:r>
            <a:r>
              <a:rPr lang="fr-FR" dirty="0" smtClean="0"/>
              <a:t>. </a:t>
            </a:r>
            <a:r>
              <a:rPr lang="fr-FR" dirty="0"/>
              <a:t>un profil similaire à l’agneau, contre 46 % pour la volaille.</a:t>
            </a:r>
          </a:p>
          <a:p>
            <a:pPr lvl="1"/>
            <a:r>
              <a:rPr lang="fr-FR" dirty="0" smtClean="0"/>
              <a:t>Surconsommation </a:t>
            </a:r>
            <a:r>
              <a:rPr lang="fr-FR" dirty="0"/>
              <a:t>nette par rapport à la moyenne de la population.</a:t>
            </a:r>
          </a:p>
          <a:p>
            <a:pPr lvl="1"/>
            <a:r>
              <a:rPr lang="fr-FR" dirty="0"/>
              <a:t>Attachement aux habitudes alimentaires traditionnelles et aux produits de qualité</a:t>
            </a:r>
            <a:r>
              <a:rPr lang="fr-FR" dirty="0" smtClean="0"/>
              <a:t>.</a:t>
            </a:r>
          </a:p>
          <a:p>
            <a:pPr lvl="1"/>
            <a:endParaRPr lang="fr-FR" b="1" dirty="0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5600" l="2581" r="94194">
                        <a14:foregroundMark x1="45161" y1="49600" x2="45161" y2="49600"/>
                        <a14:foregroundMark x1="40645" y1="39200" x2="40645" y2="39200"/>
                        <a14:foregroundMark x1="22258" y1="65600" x2="22258" y2="65600"/>
                        <a14:foregroundMark x1="2903" y1="69600" x2="2903" y2="69600"/>
                        <a14:foregroundMark x1="14839" y1="50400" x2="14839" y2="50400"/>
                        <a14:foregroundMark x1="63548" y1="21600" x2="63548" y2="21600"/>
                        <a14:foregroundMark x1="80323" y1="16400" x2="80323" y2="16400"/>
                        <a14:foregroundMark x1="75806" y1="28000" x2="75806" y2="28000"/>
                        <a14:foregroundMark x1="94194" y1="35600" x2="94194" y2="35600"/>
                        <a14:foregroundMark x1="67742" y1="70400" x2="67742" y2="70400"/>
                        <a14:foregroundMark x1="60323" y1="95600" x2="60323" y2="956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30933" y="4732437"/>
            <a:ext cx="1436167" cy="1158200"/>
          </a:xfrm>
          <a:prstGeom prst="rect">
            <a:avLst/>
          </a:prstGeom>
        </p:spPr>
      </p:pic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15/05/2025</a:t>
            </a:r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8564861" y="6056902"/>
            <a:ext cx="33448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FR" sz="1200" i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Source : Itavi d’après </a:t>
            </a:r>
            <a:r>
              <a:rPr lang="fr-FR" sz="12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Kantar pour FranceAgriMer</a:t>
            </a:r>
            <a:endParaRPr lang="fr-FR" sz="1200" i="1" dirty="0"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770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2926" y="748937"/>
            <a:ext cx="4547234" cy="949610"/>
          </a:xfrm>
        </p:spPr>
        <p:txBody>
          <a:bodyPr>
            <a:noAutofit/>
          </a:bodyPr>
          <a:lstStyle/>
          <a:p>
            <a:r>
              <a:rPr lang="fr-FR" sz="2400" dirty="0" smtClean="0"/>
              <a:t>Conclusion et perspectives</a:t>
            </a:r>
            <a:endParaRPr lang="fr-FR" sz="24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C3B32-BBC8-4FBC-9ABF-1C2676504F48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885009" y="2348873"/>
            <a:ext cx="5275160" cy="34478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542926" y="2348873"/>
            <a:ext cx="5769822" cy="344780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b="1" dirty="0" smtClean="0"/>
              <a:t>Baisse </a:t>
            </a:r>
            <a:r>
              <a:rPr lang="fr-FR" b="1" dirty="0"/>
              <a:t>de Consommation</a:t>
            </a:r>
            <a:r>
              <a:rPr lang="fr-FR" dirty="0"/>
              <a:t> : Vieillissement des acheteurs, renouvellement trop lent.</a:t>
            </a:r>
          </a:p>
          <a:p>
            <a:r>
              <a:rPr lang="fr-FR" b="1" dirty="0"/>
              <a:t>Visibilité en Recul</a:t>
            </a:r>
            <a:r>
              <a:rPr lang="fr-FR" dirty="0"/>
              <a:t> : </a:t>
            </a:r>
            <a:r>
              <a:rPr lang="fr-FR" dirty="0" smtClean="0"/>
              <a:t>Baisse de mise en avant, déréférencement</a:t>
            </a:r>
            <a:r>
              <a:rPr lang="fr-FR" dirty="0"/>
              <a:t>, offre occasionnelle, linéaires réduits.</a:t>
            </a:r>
          </a:p>
          <a:p>
            <a:r>
              <a:rPr lang="fr-FR" b="1" dirty="0"/>
              <a:t>Offre Évolutive</a:t>
            </a:r>
            <a:r>
              <a:rPr lang="fr-FR" dirty="0"/>
              <a:t> : Portions adaptées = moins de </a:t>
            </a:r>
            <a:r>
              <a:rPr lang="fr-FR" dirty="0" smtClean="0"/>
              <a:t>pertes + de praticité… </a:t>
            </a:r>
            <a:r>
              <a:rPr lang="fr-FR" dirty="0"/>
              <a:t>mais aussi moins de </a:t>
            </a:r>
            <a:r>
              <a:rPr lang="fr-FR" dirty="0" smtClean="0"/>
              <a:t>volumes (vs UC).</a:t>
            </a:r>
            <a:endParaRPr lang="fr-FR" dirty="0"/>
          </a:p>
          <a:p>
            <a:r>
              <a:rPr lang="fr-FR" b="1" dirty="0"/>
              <a:t>Filière Résiliente</a:t>
            </a:r>
            <a:r>
              <a:rPr lang="fr-FR" dirty="0"/>
              <a:t> : Cap maintenu malgré VHD, Covid et inflation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b="1" dirty="0"/>
              <a:t>Nouveaux Relais</a:t>
            </a:r>
            <a:r>
              <a:rPr lang="fr-FR" dirty="0"/>
              <a:t> : Praticité, petits formats</a:t>
            </a:r>
            <a:r>
              <a:rPr lang="fr-FR" dirty="0" smtClean="0"/>
              <a:t>, snacking, </a:t>
            </a:r>
            <a:r>
              <a:rPr lang="fr-FR" dirty="0"/>
              <a:t>hors domicile, circuits </a:t>
            </a:r>
            <a:r>
              <a:rPr lang="fr-FR" dirty="0" smtClean="0"/>
              <a:t>alternatifs </a:t>
            </a:r>
            <a:r>
              <a:rPr lang="fr-FR" dirty="0" smtClean="0">
                <a:sym typeface="Wingdings" panose="05000000000000000000" pitchFamily="2" charset="2"/>
              </a:rPr>
              <a:t> recruter des nouveaux </a:t>
            </a:r>
            <a:r>
              <a:rPr lang="fr-FR" dirty="0" err="1" smtClean="0">
                <a:sym typeface="Wingdings" panose="05000000000000000000" pitchFamily="2" charset="2"/>
              </a:rPr>
              <a:t>réacheteurs</a:t>
            </a:r>
            <a:r>
              <a:rPr lang="fr-FR" dirty="0" smtClean="0">
                <a:sym typeface="Wingdings" panose="05000000000000000000" pitchFamily="2" charset="2"/>
              </a:rPr>
              <a:t> fidèles et développer les achats occasionnels </a:t>
            </a:r>
            <a:endParaRPr lang="fr-FR" dirty="0"/>
          </a:p>
          <a:p>
            <a:r>
              <a:rPr lang="fr-FR" b="1" dirty="0"/>
              <a:t>Défis Structurants</a:t>
            </a:r>
            <a:r>
              <a:rPr lang="fr-FR" dirty="0"/>
              <a:t> : Reconquête des jeunes, innovation produit, marketing ciblé.</a:t>
            </a:r>
          </a:p>
          <a:p>
            <a:endParaRPr lang="fr-FR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7467" y="748937"/>
            <a:ext cx="1352665" cy="1254813"/>
          </a:xfrm>
          <a:prstGeom prst="rect">
            <a:avLst/>
          </a:prstGeom>
        </p:spPr>
      </p:pic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15/05/2025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114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Consomamtion de lapin en France - 20èmes Journées de la Recherche Cunicole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C3B32-BBC8-4FBC-9ABF-1C2676504F48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7444234" y="2658048"/>
            <a:ext cx="36766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Merci de votre attention. </a:t>
            </a:r>
            <a:endParaRPr lang="fr-FR" b="1" dirty="0" smtClean="0"/>
          </a:p>
          <a:p>
            <a:pPr algn="ctr"/>
            <a:endParaRPr lang="fr-FR" b="1" dirty="0"/>
          </a:p>
          <a:p>
            <a:pPr algn="ctr"/>
            <a:r>
              <a:rPr lang="fr-FR" b="1" dirty="0" smtClean="0"/>
              <a:t>Questions </a:t>
            </a:r>
            <a:r>
              <a:rPr lang="fr-FR" b="1" dirty="0"/>
              <a:t>?</a:t>
            </a:r>
          </a:p>
        </p:txBody>
      </p:sp>
      <p:sp>
        <p:nvSpPr>
          <p:cNvPr id="8" name="Sous-titre 2"/>
          <p:cNvSpPr txBox="1">
            <a:spLocks/>
          </p:cNvSpPr>
          <p:nvPr/>
        </p:nvSpPr>
        <p:spPr>
          <a:xfrm>
            <a:off x="6415642" y="4843329"/>
            <a:ext cx="5411893" cy="93632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b="1" kern="1200" baseline="0">
                <a:solidFill>
                  <a:schemeClr val="accent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1A940"/>
                </a:solidFill>
                <a:effectLst/>
                <a:uLnTx/>
                <a:uFillTx/>
                <a:latin typeface="Arial Rounded MT Bold"/>
                <a:ea typeface="+mn-ea"/>
                <a:cs typeface="Arial" panose="020B0604020202020204" pitchFamily="34" charset="0"/>
              </a:rPr>
              <a:t>Retrouvez nos analyses et publications sur 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1A940"/>
                </a:solidFill>
                <a:effectLst/>
                <a:uLnTx/>
                <a:uFillTx/>
                <a:latin typeface="Arial Rounded MT Bold"/>
                <a:ea typeface="+mn-ea"/>
                <a:cs typeface="Arial" panose="020B0604020202020204" pitchFamily="34" charset="0"/>
              </a:rPr>
              <a:t>www.itavi.asso.fr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81A940"/>
              </a:solidFill>
              <a:effectLst/>
              <a:uLnTx/>
              <a:uFillTx/>
              <a:latin typeface="Arial Rounded MT Bold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15/05/2025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6415642" y="5981064"/>
            <a:ext cx="28520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>
                <a:solidFill>
                  <a:srgbClr val="514A40"/>
                </a:solidFill>
              </a:rPr>
              <a:t>Contact : </a:t>
            </a:r>
            <a:r>
              <a:rPr lang="fr-FR" sz="1400" b="1" dirty="0">
                <a:solidFill>
                  <a:srgbClr val="514A40"/>
                </a:solidFill>
                <a:hlinkClick r:id="rId2"/>
              </a:rPr>
              <a:t>bouzidi@itavi.asso.fr</a:t>
            </a:r>
            <a:r>
              <a:rPr lang="fr-FR" sz="1400" b="1" dirty="0">
                <a:solidFill>
                  <a:srgbClr val="514A4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695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Personnalisé 2">
      <a:dk1>
        <a:srgbClr val="442D34"/>
      </a:dk1>
      <a:lt1>
        <a:sysClr val="window" lastClr="FFFFFF"/>
      </a:lt1>
      <a:dk2>
        <a:srgbClr val="ECC500"/>
      </a:dk2>
      <a:lt2>
        <a:srgbClr val="E7E6E6"/>
      </a:lt2>
      <a:accent1>
        <a:srgbClr val="442D34"/>
      </a:accent1>
      <a:accent2>
        <a:srgbClr val="008291"/>
      </a:accent2>
      <a:accent3>
        <a:srgbClr val="CC6600"/>
      </a:accent3>
      <a:accent4>
        <a:srgbClr val="FFC000"/>
      </a:accent4>
      <a:accent5>
        <a:srgbClr val="00B0F0"/>
      </a:accent5>
      <a:accent6>
        <a:srgbClr val="80A82B"/>
      </a:accent6>
      <a:hlink>
        <a:srgbClr val="0563C1"/>
      </a:hlink>
      <a:folHlink>
        <a:srgbClr val="954F72"/>
      </a:folHlink>
    </a:clrScheme>
    <a:fontScheme name="police ITAVI 2024">
      <a:majorFont>
        <a:latin typeface="Exo 2 Semi bold"/>
        <a:ea typeface=""/>
        <a:cs typeface=""/>
      </a:majorFont>
      <a:minorFont>
        <a:latin typeface="Montserrat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B92560B1FF9E4299B768891BCB252B" ma:contentTypeVersion="18" ma:contentTypeDescription="Crée un document." ma:contentTypeScope="" ma:versionID="5a2c42921bfcde5d903806eb2ea65dc0">
  <xsd:schema xmlns:xsd="http://www.w3.org/2001/XMLSchema" xmlns:xs="http://www.w3.org/2001/XMLSchema" xmlns:p="http://schemas.microsoft.com/office/2006/metadata/properties" xmlns:ns2="7a5181d1-7179-489b-8b25-3f33de15d446" xmlns:ns3="17eb7d40-0779-4cc1-bbc6-189700b5f4a0" targetNamespace="http://schemas.microsoft.com/office/2006/metadata/properties" ma:root="true" ma:fieldsID="02926db909f86e98e449c377d38ab928" ns2:_="" ns3:_="">
    <xsd:import namespace="7a5181d1-7179-489b-8b25-3f33de15d446"/>
    <xsd:import namespace="17eb7d40-0779-4cc1-bbc6-189700b5f4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5181d1-7179-489b-8b25-3f33de15d4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3b553930-3759-45d7-8613-486f48c224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eb7d40-0779-4cc1-bbc6-189700b5f4a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b30b69b-91f0-4a8f-82ea-7f1d798cda98}" ma:internalName="TaxCatchAll" ma:showField="CatchAllData" ma:web="17eb7d40-0779-4cc1-bbc6-189700b5f4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ED94D3-7622-4E77-A968-7416C3F9A0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5181d1-7179-489b-8b25-3f33de15d446"/>
    <ds:schemaRef ds:uri="17eb7d40-0779-4cc1-bbc6-189700b5f4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97108B7-6AE8-4BA4-A629-227E173D0AD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10332</TotalTime>
  <Words>1160</Words>
  <Application>Microsoft Office PowerPoint</Application>
  <PresentationFormat>Grand écran</PresentationFormat>
  <Paragraphs>134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9" baseType="lpstr">
      <vt:lpstr>Arial</vt:lpstr>
      <vt:lpstr>Arial Narrow</vt:lpstr>
      <vt:lpstr>Arial Rounded MT Bold</vt:lpstr>
      <vt:lpstr>Calibri</vt:lpstr>
      <vt:lpstr>Exo 2 Semi bold</vt:lpstr>
      <vt:lpstr>Montserrat Regular</vt:lpstr>
      <vt:lpstr>Times New Roman</vt:lpstr>
      <vt:lpstr>Wingdings</vt:lpstr>
      <vt:lpstr>Thème Office</vt:lpstr>
      <vt:lpstr>Consommation de viande de lapin en France :  un marché en mutation</vt:lpstr>
      <vt:lpstr>Méthodologie et périmètre d’analyse</vt:lpstr>
      <vt:lpstr>Contexte mondial : le pic en 2014</vt:lpstr>
      <vt:lpstr>Quelle évolution de la Production et de la consommation en France ?</vt:lpstr>
      <vt:lpstr>La déconsommation ne se limite pas à la viande de lapin</vt:lpstr>
      <vt:lpstr>Une adaptation vers plus de découpes et de produits élaborés</vt:lpstr>
      <vt:lpstr>Un niveau de consommation identique sauf pour les foyers modestes</vt:lpstr>
      <vt:lpstr>Une surconsommation qui s’accentue chez les seniors</vt:lpstr>
      <vt:lpstr>Conclusion et perspectives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Valerie Fleury</dc:creator>
  <cp:lastModifiedBy>Mohamed BOUZIDI</cp:lastModifiedBy>
  <cp:revision>171</cp:revision>
  <dcterms:created xsi:type="dcterms:W3CDTF">2024-01-24T09:40:35Z</dcterms:created>
  <dcterms:modified xsi:type="dcterms:W3CDTF">2025-05-14T08:13:43Z</dcterms:modified>
</cp:coreProperties>
</file>