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357" r:id="rId2"/>
    <p:sldId id="262" r:id="rId3"/>
    <p:sldId id="263" r:id="rId4"/>
    <p:sldId id="290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352" r:id="rId16"/>
    <p:sldId id="337" r:id="rId17"/>
    <p:sldId id="339" r:id="rId18"/>
    <p:sldId id="341" r:id="rId19"/>
    <p:sldId id="340" r:id="rId20"/>
    <p:sldId id="342" r:id="rId21"/>
    <p:sldId id="343" r:id="rId22"/>
    <p:sldId id="344" r:id="rId23"/>
    <p:sldId id="345" r:id="rId24"/>
    <p:sldId id="346" r:id="rId25"/>
    <p:sldId id="347" r:id="rId26"/>
    <p:sldId id="353" r:id="rId27"/>
    <p:sldId id="277" r:id="rId28"/>
    <p:sldId id="324" r:id="rId29"/>
    <p:sldId id="325" r:id="rId30"/>
    <p:sldId id="326" r:id="rId31"/>
    <p:sldId id="35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e FONTAINE" initials="JF" lastIdx="1" clrIdx="0">
    <p:extLst>
      <p:ext uri="{19B8F6BF-5375-455C-9EA6-DF929625EA0E}">
        <p15:presenceInfo xmlns:p15="http://schemas.microsoft.com/office/powerpoint/2012/main" userId="S-1-5-21-3601352299-730261068-703341606-5150" providerId="AD"/>
      </p:ext>
    </p:extLst>
  </p:cmAuthor>
  <p:cmAuthor id="2" name="LOPEZ SEBASTIEN" initials="LS" lastIdx="0" clrIdx="1">
    <p:extLst>
      <p:ext uri="{19B8F6BF-5375-455C-9EA6-DF929625EA0E}">
        <p15:presenceInfo xmlns:p15="http://schemas.microsoft.com/office/powerpoint/2012/main" userId="S-1-5-21-1519513455-2607746426-4144247390-6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A4C2"/>
    <a:srgbClr val="5B9BD5"/>
    <a:srgbClr val="97CA18"/>
    <a:srgbClr val="A2DD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73" autoAdjust="0"/>
    <p:restoredTop sz="81806" autoAdjust="0"/>
  </p:normalViewPr>
  <p:slideViewPr>
    <p:cSldViewPr snapToGrid="0">
      <p:cViewPr varScale="1">
        <p:scale>
          <a:sx n="72" d="100"/>
          <a:sy n="72" d="100"/>
        </p:scale>
        <p:origin x="10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CED299BF-8C40-48D4-A290-C5D82AF3B2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D1C76D2-2BD9-4C13-A636-1869CDC8224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FFC6BE-4CC3-46C4-BD03-E357373653BD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7FA8F6-00F2-4CCA-9ED8-EB5D08AFDC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B4BAB51-5756-4AC2-96B0-D63BECA2998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BC3CD-2DFA-4161-95DA-318E73B6FC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5952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39B54-0124-4112-9F2F-E56F84475C53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88894-7119-47C6-AA9C-B96487C65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569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123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180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638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4E1EEAA-2542-40BE-B649-EA8D5A288C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58659B8-F16E-4822-8F14-9BF8808EA44D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6318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A7D6D82-8D67-433F-8BB4-1A12D0AC40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5109F83-C496-4580-A391-BDD16A32CC3B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0809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not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altLang="fr-FR" dirty="0" smtClean="0"/>
              <a:t>-</a:t>
            </a:r>
          </a:p>
          <a:p>
            <a:r>
              <a:rPr lang="fr-FR" altLang="fr-FR" dirty="0" smtClean="0"/>
              <a:t>-</a:t>
            </a:r>
          </a:p>
          <a:p>
            <a:r>
              <a:rPr lang="fr-FR" altLang="fr-FR" dirty="0" smtClean="0"/>
              <a:t>-</a:t>
            </a:r>
          </a:p>
          <a:p>
            <a:r>
              <a:rPr lang="fr-FR" altLang="fr-FR" dirty="0" smtClean="0"/>
              <a:t>-</a:t>
            </a:r>
          </a:p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3EEC16A-B496-48B1-A2F7-2390CD2211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D8ADB9-2714-422B-A188-E40BD6FCED80}" type="slidenum">
              <a:rPr lang="fr-FR" altLang="fr-FR" smtClean="0"/>
              <a:pPr>
                <a:defRPr/>
              </a:pPr>
              <a:t>7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0002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not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FF27551-62E8-455C-B7B0-9231F27CF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8509B17-8C33-4177-AC3D-6850FBA220EF}" type="slidenum">
              <a:rPr lang="fr-FR" altLang="fr-FR" smtClean="0"/>
              <a:pPr>
                <a:defRPr/>
              </a:pPr>
              <a:t>8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8105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not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02D62E8-82EC-4560-8D05-5018851DC3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6DA28B6-FE0D-4CAA-BDC9-7C8DBE596FC7}" type="slidenum">
              <a:rPr lang="fr-FR" altLang="fr-FR" smtClean="0"/>
              <a:pPr>
                <a:defRPr/>
              </a:pPr>
              <a:t>9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3798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not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47738"/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6A861D1-5495-4618-8F18-028EF2A79B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2D00B5-80A3-49AF-B832-51C61095E8F6}" type="slidenum">
              <a:rPr lang="fr-FR" altLang="fr-FR" smtClean="0"/>
              <a:pPr>
                <a:defRPr/>
              </a:pPr>
              <a:t>10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1953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BD6872B-F82D-46BD-A4EA-2636450886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9F6B7EE-C590-48F8-9780-57BA00C5D84F}" type="slidenum">
              <a:rPr lang="fr-FR" altLang="fr-FR" smtClean="0"/>
              <a:pPr>
                <a:defRPr/>
              </a:pPr>
              <a:t>11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6259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EA9964B-71DF-4BB2-AB30-F0FCF7B284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766794-526B-4953-89AA-AE3FDB63EC7A}" type="slidenum">
              <a:rPr lang="fr-FR" altLang="fr-FR" smtClean="0"/>
              <a:pPr>
                <a:defRPr/>
              </a:pPr>
              <a:t>12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95733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4119AB-9497-4391-8157-8EAAC3B835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7B636E0-F68A-44D1-8A20-441D87383953}" type="slidenum">
              <a:rPr lang="fr-FR" altLang="fr-FR" smtClean="0"/>
              <a:pPr>
                <a:defRPr/>
              </a:pPr>
              <a:t>13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7512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dirty="0" smtClean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2BEE8FA-B8F5-4C94-B2B6-72AED307EB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45DD4E-686A-4303-8C50-DD1423DED6CA}" type="slidenum">
              <a:rPr lang="fr-FR" altLang="fr-FR" smtClean="0"/>
              <a:pPr>
                <a:defRPr/>
              </a:pPr>
              <a:t>14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04628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178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47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3202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7010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6034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1718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46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325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0753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452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0666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027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3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687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996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79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460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472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mplate 7">
    <p:bg>
      <p:bgPr>
        <a:solidFill>
          <a:srgbClr val="CC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/>
          </p:cNvPr>
          <p:cNvSpPr/>
          <p:nvPr/>
        </p:nvSpPr>
        <p:spPr>
          <a:xfrm>
            <a:off x="8059738" y="1628775"/>
            <a:ext cx="3492500" cy="23780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>
            <a:extLst/>
          </p:cNvPr>
          <p:cNvSpPr/>
          <p:nvPr/>
        </p:nvSpPr>
        <p:spPr>
          <a:xfrm>
            <a:off x="8059738" y="1595438"/>
            <a:ext cx="3495675" cy="48418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612775" y="1628775"/>
            <a:ext cx="3494088" cy="23780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13">
            <a:extLst/>
          </p:cNvPr>
          <p:cNvSpPr/>
          <p:nvPr/>
        </p:nvSpPr>
        <p:spPr>
          <a:xfrm>
            <a:off x="4337050" y="1628775"/>
            <a:ext cx="3492500" cy="23780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>
            <a:extLst/>
          </p:cNvPr>
          <p:cNvSpPr/>
          <p:nvPr/>
        </p:nvSpPr>
        <p:spPr>
          <a:xfrm>
            <a:off x="612775" y="1595438"/>
            <a:ext cx="3494088" cy="48418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Rectangle 15">
            <a:extLst/>
          </p:cNvPr>
          <p:cNvSpPr/>
          <p:nvPr/>
        </p:nvSpPr>
        <p:spPr>
          <a:xfrm>
            <a:off x="4337050" y="1595438"/>
            <a:ext cx="3495675" cy="48418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500" b="19391"/>
          <a:stretch>
            <a:fillRect/>
          </a:stretch>
        </p:blipFill>
        <p:spPr bwMode="auto">
          <a:xfrm>
            <a:off x="11096625" y="5773738"/>
            <a:ext cx="1095375" cy="108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/>
          </p:cNvPr>
          <p:cNvSpPr/>
          <p:nvPr/>
        </p:nvSpPr>
        <p:spPr>
          <a:xfrm>
            <a:off x="623888" y="4232275"/>
            <a:ext cx="10948987" cy="23780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" name="Text Placeholder 4">
            <a:extLst/>
          </p:cNvPr>
          <p:cNvSpPr>
            <a:spLocks noGrp="1"/>
          </p:cNvSpPr>
          <p:nvPr>
            <p:ph type="body" sz="quarter" idx="22"/>
          </p:nvPr>
        </p:nvSpPr>
        <p:spPr>
          <a:xfrm>
            <a:off x="8060020" y="1594836"/>
            <a:ext cx="3493008" cy="48131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0" name="Text Placeholder 4">
            <a:extLst/>
          </p:cNvPr>
          <p:cNvSpPr>
            <a:spLocks noGrp="1"/>
          </p:cNvSpPr>
          <p:nvPr>
            <p:ph type="body" sz="quarter" idx="18"/>
          </p:nvPr>
        </p:nvSpPr>
        <p:spPr>
          <a:xfrm>
            <a:off x="613568" y="1594836"/>
            <a:ext cx="3493008" cy="48131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2" name="Text Placeholder 4">
            <a:extLst/>
          </p:cNvPr>
          <p:cNvSpPr>
            <a:spLocks noGrp="1"/>
          </p:cNvSpPr>
          <p:nvPr>
            <p:ph type="body" sz="quarter" idx="21"/>
          </p:nvPr>
        </p:nvSpPr>
        <p:spPr>
          <a:xfrm>
            <a:off x="4336794" y="1594836"/>
            <a:ext cx="3493008" cy="48131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37160"/>
            <a:ext cx="9797831" cy="707886"/>
          </a:xfrm>
        </p:spPr>
        <p:txBody>
          <a:bodyPr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3887" y="845046"/>
            <a:ext cx="9797831" cy="523220"/>
          </a:xfrm>
        </p:spPr>
        <p:txBody>
          <a:bodyPr>
            <a:spAutoFit/>
          </a:bodyPr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21" name="Content Placeholder 4">
            <a:extLst/>
          </p:cNvPr>
          <p:cNvSpPr>
            <a:spLocks noGrp="1"/>
          </p:cNvSpPr>
          <p:nvPr>
            <p:ph sz="quarter" idx="15"/>
          </p:nvPr>
        </p:nvSpPr>
        <p:spPr>
          <a:xfrm>
            <a:off x="623887" y="4232808"/>
            <a:ext cx="10945368" cy="2377440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/>
            </a:lvl1pPr>
            <a:lvl2pPr>
              <a:spcAft>
                <a:spcPts val="1800"/>
              </a:spcAft>
              <a:defRPr sz="2000"/>
            </a:lvl2pPr>
            <a:lvl3pPr>
              <a:spcAft>
                <a:spcPts val="1800"/>
              </a:spcAft>
              <a:defRPr sz="1800"/>
            </a:lvl3pPr>
            <a:lvl4pPr>
              <a:spcAft>
                <a:spcPts val="1800"/>
              </a:spcAft>
              <a:defRPr sz="1600"/>
            </a:lvl4pPr>
            <a:lvl5pPr>
              <a:spcAft>
                <a:spcPts val="1800"/>
              </a:spcAft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3" name="Content Placeholder 4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623887" y="2076149"/>
            <a:ext cx="3493008" cy="1930089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/>
            </a:lvl1pPr>
            <a:lvl2pPr>
              <a:spcAft>
                <a:spcPts val="1800"/>
              </a:spcAft>
              <a:defRPr sz="2000"/>
            </a:lvl2pPr>
            <a:lvl3pPr>
              <a:spcAft>
                <a:spcPts val="1800"/>
              </a:spcAft>
              <a:defRPr sz="1800"/>
            </a:lvl3pPr>
            <a:lvl4pPr>
              <a:spcAft>
                <a:spcPts val="1800"/>
              </a:spcAft>
              <a:defRPr sz="1600"/>
            </a:lvl4pPr>
            <a:lvl5pPr>
              <a:spcAft>
                <a:spcPts val="1800"/>
              </a:spcAft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4" name="Content Placeholder 4">
            <a:extLst/>
          </p:cNvPr>
          <p:cNvSpPr>
            <a:spLocks noGrp="1"/>
          </p:cNvSpPr>
          <p:nvPr>
            <p:ph sz="quarter" idx="16"/>
          </p:nvPr>
        </p:nvSpPr>
        <p:spPr>
          <a:xfrm>
            <a:off x="4347113" y="2076149"/>
            <a:ext cx="3493008" cy="1930089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/>
            </a:lvl1pPr>
            <a:lvl2pPr>
              <a:spcAft>
                <a:spcPts val="1800"/>
              </a:spcAft>
              <a:defRPr sz="2000"/>
            </a:lvl2pPr>
            <a:lvl3pPr>
              <a:spcAft>
                <a:spcPts val="1800"/>
              </a:spcAft>
              <a:defRPr sz="1800"/>
            </a:lvl3pPr>
            <a:lvl4pPr>
              <a:spcAft>
                <a:spcPts val="1800"/>
              </a:spcAft>
              <a:defRPr sz="1600"/>
            </a:lvl4pPr>
            <a:lvl5pPr>
              <a:spcAft>
                <a:spcPts val="1800"/>
              </a:spcAft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5" name="Content Placeholder 4">
            <a:extLst/>
          </p:cNvPr>
          <p:cNvSpPr>
            <a:spLocks noGrp="1"/>
          </p:cNvSpPr>
          <p:nvPr>
            <p:ph sz="quarter" idx="17"/>
          </p:nvPr>
        </p:nvSpPr>
        <p:spPr>
          <a:xfrm>
            <a:off x="8070339" y="2076149"/>
            <a:ext cx="3493008" cy="1930089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/>
            </a:lvl1pPr>
            <a:lvl2pPr>
              <a:spcAft>
                <a:spcPts val="1800"/>
              </a:spcAft>
              <a:defRPr sz="2000"/>
            </a:lvl2pPr>
            <a:lvl3pPr>
              <a:spcAft>
                <a:spcPts val="1800"/>
              </a:spcAft>
              <a:defRPr sz="1800"/>
            </a:lvl3pPr>
            <a:lvl4pPr>
              <a:spcAft>
                <a:spcPts val="1800"/>
              </a:spcAft>
              <a:defRPr sz="1600"/>
            </a:lvl4pPr>
            <a:lvl5pPr>
              <a:spcAft>
                <a:spcPts val="1800"/>
              </a:spcAft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327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  <p:pic>
        <p:nvPicPr>
          <p:cNvPr id="1031" name="Imag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37788" y="0"/>
            <a:ext cx="1954212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5196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6.xml"/><Relationship Id="rId5" Type="http://schemas.openxmlformats.org/officeDocument/2006/relationships/slide" Target="slide15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7.emf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hyperlink" Target="vau.ppt" TargetMode="External"/><Relationship Id="rId5" Type="http://schemas.openxmlformats.org/officeDocument/2006/relationships/hyperlink" Target="lapin.ppt" TargetMode="External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0056" y="4676576"/>
            <a:ext cx="2103564" cy="21035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3092" y="4460242"/>
            <a:ext cx="1351938" cy="6785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740" y="4409049"/>
            <a:ext cx="1410156" cy="7050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5642" y="5341021"/>
            <a:ext cx="1274173" cy="63708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8646" y="4372480"/>
            <a:ext cx="664920" cy="85412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737124" y="0"/>
            <a:ext cx="2430162" cy="17299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4131" y="838278"/>
            <a:ext cx="3358977" cy="335897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396509" y="3270084"/>
            <a:ext cx="9725495" cy="575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Les antibiotiques, quand il faut, comme il faut, gardons le cap ! </a:t>
            </a:r>
            <a:endParaRPr lang="fr-FR" sz="24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" name="Rectangle 9">
            <a:extLst/>
          </p:cNvPr>
          <p:cNvSpPr/>
          <p:nvPr/>
        </p:nvSpPr>
        <p:spPr>
          <a:xfrm>
            <a:off x="1396509" y="4762"/>
            <a:ext cx="9555696" cy="1486492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Module hygiène</a:t>
            </a:r>
            <a:endParaRPr lang="fr-FR" sz="54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14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Module Hygiène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00050" y="1236226"/>
            <a:ext cx="11007090" cy="353943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32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Partie 1 : Nettoyage et désinfection du bâtiment au vide sanitaire </a:t>
            </a:r>
            <a:r>
              <a:rPr lang="fr-FR" sz="32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– 1/2</a:t>
            </a:r>
            <a:endParaRPr lang="fr-FR" sz="3200" dirty="0" smtClean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marL="800100" lvl="1" indent="-342900">
              <a:lnSpc>
                <a:spcPct val="150000"/>
              </a:lnSpc>
              <a:buClr>
                <a:srgbClr val="0070C0"/>
              </a:buClr>
              <a:buFont typeface="Courier New" panose="02070309020205020404" pitchFamily="49" charset="0"/>
              <a:buChar char="o"/>
            </a:pPr>
            <a:r>
              <a:rPr lang="fr-FR" sz="24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	</a:t>
            </a:r>
            <a:r>
              <a:rPr lang="fr-FR" sz="2400" dirty="0">
                <a:solidFill>
                  <a:srgbClr val="00B0F0"/>
                </a:solidFill>
                <a:latin typeface="Arial Rounded MT Bold" panose="020F0704030504030204" pitchFamily="34" charset="0"/>
                <a:hlinkClick r:id="rId3" action="ppaction://hlinksldjump"/>
              </a:rPr>
              <a:t>Etapes incontournables du N&amp;D du </a:t>
            </a:r>
            <a:r>
              <a:rPr lang="fr-FR" sz="2400" dirty="0" smtClean="0">
                <a:solidFill>
                  <a:srgbClr val="00B0F0"/>
                </a:solidFill>
                <a:latin typeface="Arial Rounded MT Bold" panose="020F0704030504030204" pitchFamily="34" charset="0"/>
                <a:hlinkClick r:id="rId3" action="ppaction://hlinksldjump"/>
              </a:rPr>
              <a:t>bâtiment</a:t>
            </a:r>
            <a:endParaRPr lang="fr-FR" dirty="0" smtClean="0">
              <a:solidFill>
                <a:srgbClr val="00B0F0"/>
              </a:solidFill>
              <a:latin typeface="Arial Rounded MT Bold" panose="020F0704030504030204" pitchFamily="34" charset="0"/>
              <a:sym typeface="Wingdings" panose="05000000000000000000" pitchFamily="2" charset="2"/>
              <a:hlinkClick r:id="rId4" action="ppaction://hlinksldjump"/>
            </a:endParaRPr>
          </a:p>
          <a:p>
            <a:pPr marL="1257300" lvl="2" indent="-342900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dirty="0" smtClean="0">
                <a:solidFill>
                  <a:srgbClr val="00B0F0"/>
                </a:solidFill>
                <a:latin typeface="Arial Rounded MT Bold" panose="020F0704030504030204" pitchFamily="34" charset="0"/>
                <a:sym typeface="Wingdings" panose="05000000000000000000" pitchFamily="2" charset="2"/>
                <a:hlinkClick r:id="rId4" action="ppaction://hlinksldjump"/>
              </a:rPr>
              <a:t>Les </a:t>
            </a:r>
            <a:r>
              <a:rPr lang="fr-FR" dirty="0">
                <a:solidFill>
                  <a:srgbClr val="00B0F0"/>
                </a:solidFill>
                <a:latin typeface="Arial Rounded MT Bold" panose="020F0704030504030204" pitchFamily="34" charset="0"/>
                <a:sym typeface="Wingdings" panose="05000000000000000000" pitchFamily="2" charset="2"/>
                <a:hlinkClick r:id="rId4" action="ppaction://hlinksldjump"/>
              </a:rPr>
              <a:t>étapes-clés du </a:t>
            </a:r>
            <a:r>
              <a:rPr lang="fr-FR" dirty="0" smtClean="0">
                <a:solidFill>
                  <a:srgbClr val="00B0F0"/>
                </a:solidFill>
                <a:latin typeface="Arial Rounded MT Bold" panose="020F0704030504030204" pitchFamily="34" charset="0"/>
                <a:sym typeface="Wingdings" panose="05000000000000000000" pitchFamily="2" charset="2"/>
                <a:hlinkClick r:id="rId4" action="ppaction://hlinksldjump"/>
              </a:rPr>
              <a:t>N&amp;D</a:t>
            </a:r>
            <a:endParaRPr lang="fr-FR" dirty="0">
              <a:solidFill>
                <a:srgbClr val="00B0F0"/>
              </a:solidFill>
              <a:latin typeface="Arial Rounded MT Bold" panose="020F0704030504030204" pitchFamily="34" charset="0"/>
              <a:sym typeface="Wingdings" panose="05000000000000000000" pitchFamily="2" charset="2"/>
            </a:endParaRPr>
          </a:p>
          <a:p>
            <a:pPr marL="1257300" lvl="2" indent="-342900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dirty="0" smtClean="0">
                <a:solidFill>
                  <a:srgbClr val="00B0F0"/>
                </a:solidFill>
                <a:latin typeface="Arial Rounded MT Bold" panose="020F0704030504030204" pitchFamily="34" charset="0"/>
                <a:sym typeface="Wingdings" panose="05000000000000000000" pitchFamily="2" charset="2"/>
                <a:hlinkClick r:id="rId5" action="ppaction://hlinksldjump"/>
              </a:rPr>
              <a:t>Je </a:t>
            </a:r>
            <a:r>
              <a:rPr lang="fr-FR" dirty="0">
                <a:solidFill>
                  <a:srgbClr val="00B0F0"/>
                </a:solidFill>
                <a:latin typeface="Arial Rounded MT Bold" panose="020F0704030504030204" pitchFamily="34" charset="0"/>
                <a:sym typeface="Wingdings" panose="05000000000000000000" pitchFamily="2" charset="2"/>
                <a:hlinkClick r:id="rId5" action="ppaction://hlinksldjump"/>
              </a:rPr>
              <a:t>définis un plan de N&amp;D (Fiche ITAVI </a:t>
            </a:r>
            <a:r>
              <a:rPr lang="fr-FR" dirty="0" smtClean="0">
                <a:solidFill>
                  <a:srgbClr val="00B0F0"/>
                </a:solidFill>
                <a:latin typeface="Arial Rounded MT Bold" panose="020F0704030504030204" pitchFamily="34" charset="0"/>
                <a:sym typeface="Wingdings" panose="05000000000000000000" pitchFamily="2" charset="2"/>
                <a:hlinkClick r:id="rId5" action="ppaction://hlinksldjump"/>
              </a:rPr>
              <a:t>n°8)</a:t>
            </a:r>
            <a:endParaRPr lang="fr-FR" dirty="0" smtClean="0">
              <a:solidFill>
                <a:srgbClr val="00B0F0"/>
              </a:solidFill>
              <a:latin typeface="Arial Rounded MT Bold" panose="020F0704030504030204" pitchFamily="34" charset="0"/>
              <a:sym typeface="Wingdings" panose="05000000000000000000" pitchFamily="2" charset="2"/>
            </a:endParaRPr>
          </a:p>
          <a:p>
            <a:pPr marL="1257300" lvl="2" indent="-342900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dirty="0" smtClean="0">
                <a:solidFill>
                  <a:srgbClr val="00B0F0"/>
                </a:solidFill>
                <a:latin typeface="Arial Rounded MT Bold" panose="020F0704030504030204" pitchFamily="34" charset="0"/>
                <a:sym typeface="Wingdings" panose="05000000000000000000" pitchFamily="2" charset="2"/>
                <a:hlinkClick r:id="rId6" action="ppaction://hlinksldjump"/>
              </a:rPr>
              <a:t>Je </a:t>
            </a:r>
            <a:r>
              <a:rPr lang="fr-FR" dirty="0">
                <a:solidFill>
                  <a:srgbClr val="00B0F0"/>
                </a:solidFill>
                <a:latin typeface="Arial Rounded MT Bold" panose="020F0704030504030204" pitchFamily="34" charset="0"/>
                <a:sym typeface="Wingdings" panose="05000000000000000000" pitchFamily="2" charset="2"/>
                <a:hlinkClick r:id="rId6" action="ppaction://hlinksldjump"/>
              </a:rPr>
              <a:t>contrôle l’efficacité des opération de N&amp;D de mon site de production (Fiche ITAVI n°9)</a:t>
            </a:r>
            <a:endParaRPr lang="fr-FR" dirty="0">
              <a:solidFill>
                <a:srgbClr val="00B0F0"/>
              </a:solidFill>
              <a:latin typeface="Arial Rounded MT Bold" panose="020F0704030504030204" pitchFamily="34" charset="0"/>
              <a:sym typeface="Wingdings" panose="05000000000000000000" pitchFamily="2" charset="2"/>
            </a:endParaRPr>
          </a:p>
          <a:p>
            <a:endParaRPr lang="fr-FR" sz="20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1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/>
          </p:cNvPr>
          <p:cNvSpPr/>
          <p:nvPr/>
        </p:nvSpPr>
        <p:spPr>
          <a:xfrm>
            <a:off x="955765" y="2307771"/>
            <a:ext cx="10237788" cy="2079171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Nettoyage et désinfection au vide sanitaire</a:t>
            </a:r>
            <a:endParaRPr lang="fr-FR" sz="60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Audio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67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2"/>
    </mc:Choice>
    <mc:Fallback xmlns="">
      <p:transition spd="slow" advTm="3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Nettoyage et désinfection au vide sanitaire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09600" y="2538208"/>
            <a:ext cx="10707330" cy="2043624"/>
          </a:xfrm>
        </p:spPr>
        <p:txBody>
          <a:bodyPr/>
          <a:lstStyle/>
          <a:p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Les étapes incontournables 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du nettoyage et de la désinfection du bâtiment </a:t>
            </a:r>
            <a:endParaRPr lang="fr-FR" sz="4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07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0"/>
    </mc:Choice>
    <mc:Fallback xmlns="">
      <p:transition spd="slow" advTm="6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AAA6157-55E1-48B7-850F-FE3291C8BD69}"/>
              </a:ext>
            </a:extLst>
          </p:cNvPr>
          <p:cNvSpPr txBox="1"/>
          <p:nvPr/>
        </p:nvSpPr>
        <p:spPr>
          <a:xfrm>
            <a:off x="869428" y="2840990"/>
            <a:ext cx="9736138" cy="3477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Avant de se lancer dans le nettoyage à grande eau, certaines étapes sont indispensables en amont: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Sortie des cadavres du congélateur et passage de l’équarrisseur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Vidange des chaînes d’alimentation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Vidange des canalisations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Evacuation des crottes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Protection du matériel électrique (isolation)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Préparation de son Equipement de Protection Individuel (EPI)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buFont typeface="Wingdings" panose="05000000000000000000" pitchFamily="2" charset="2"/>
              <a:buChar char="§"/>
              <a:defRPr/>
            </a:pPr>
            <a:endParaRPr lang="fr-FR" sz="2000" dirty="0">
              <a:solidFill>
                <a:srgbClr val="00B0F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defRPr/>
            </a:pPr>
            <a:endParaRPr lang="fr-FR" sz="2000" dirty="0">
              <a:solidFill>
                <a:srgbClr val="00B0F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84EB693-BC5E-4C9E-8928-480FECF8AC80}"/>
              </a:ext>
            </a:extLst>
          </p:cNvPr>
          <p:cNvSpPr txBox="1"/>
          <p:nvPr/>
        </p:nvSpPr>
        <p:spPr>
          <a:xfrm>
            <a:off x="869428" y="2160053"/>
            <a:ext cx="2408160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solidFill>
                  <a:srgbClr val="46A4C2"/>
                </a:solidFill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 Préalable</a:t>
            </a:r>
          </a:p>
        </p:txBody>
      </p:sp>
      <p:pic>
        <p:nvPicPr>
          <p:cNvPr id="13" name="Audio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10237788" cy="140589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temps </a:t>
            </a:r>
            <a:b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nettoyage-désinfection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21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02"/>
    </mc:Choice>
    <mc:Fallback xmlns="">
      <p:transition spd="slow" advTm="25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FEBF686-C153-4418-A3CE-BFF29F657E85}"/>
              </a:ext>
            </a:extLst>
          </p:cNvPr>
          <p:cNvSpPr txBox="1"/>
          <p:nvPr/>
        </p:nvSpPr>
        <p:spPr>
          <a:xfrm>
            <a:off x="683260" y="2829560"/>
            <a:ext cx="9736138" cy="23698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Enlever le matériel amovible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endParaRPr lang="fr-FR" sz="2000" dirty="0">
              <a:solidFill>
                <a:schemeClr val="bg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Les nids, cloisons du nid, et le </a:t>
            </a:r>
            <a:r>
              <a:rPr lang="fr-FR" sz="2000" dirty="0" smtClean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petit </a:t>
            </a: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matériel seront lavés à part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SOIT PAR TREMPAGE dans un grand bac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SOIT VIA L’UTILISATION D’UNE MACHINE A LAVER LES NIDS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buFont typeface="Wingdings" panose="05000000000000000000" pitchFamily="2" charset="2"/>
              <a:buChar char="§"/>
              <a:defRPr/>
            </a:pPr>
            <a:endParaRPr lang="fr-FR" sz="24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defRPr/>
            </a:pPr>
            <a:endParaRPr lang="fr-FR" sz="24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4" name="Audio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10237788" cy="140589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temps </a:t>
            </a:r>
            <a:b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nettoyage-désinfection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84EB693-BC5E-4C9E-8928-480FECF8AC80}"/>
              </a:ext>
            </a:extLst>
          </p:cNvPr>
          <p:cNvSpPr txBox="1"/>
          <p:nvPr/>
        </p:nvSpPr>
        <p:spPr>
          <a:xfrm>
            <a:off x="683260" y="2194343"/>
            <a:ext cx="2408160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solidFill>
                  <a:srgbClr val="46A4C2"/>
                </a:solidFill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 Préalable</a:t>
            </a:r>
          </a:p>
        </p:txBody>
      </p:sp>
    </p:spTree>
    <p:extLst>
      <p:ext uri="{BB962C8B-B14F-4D97-AF65-F5344CB8AC3E}">
        <p14:creationId xmlns:p14="http://schemas.microsoft.com/office/powerpoint/2010/main" val="367695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27"/>
    </mc:Choice>
    <mc:Fallback xmlns="">
      <p:transition spd="slow" advTm="16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èche droite 4">
            <a:extLst>
              <a:ext uri="{FF2B5EF4-FFF2-40B4-BE49-F238E27FC236}">
                <a16:creationId xmlns:a16="http://schemas.microsoft.com/office/drawing/2014/main" id="{9D7E92E5-86BB-48D9-BAE2-0AE75A981173}"/>
              </a:ext>
            </a:extLst>
          </p:cNvPr>
          <p:cNvSpPr/>
          <p:nvPr/>
        </p:nvSpPr>
        <p:spPr bwMode="auto">
          <a:xfrm>
            <a:off x="2430536" y="3151465"/>
            <a:ext cx="7280696" cy="1512168"/>
          </a:xfrm>
          <a:prstGeom prst="rightArrow">
            <a:avLst/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/>
          <a:lstStyle/>
          <a:p>
            <a:pPr eaLnBrk="1" hangingPunct="1">
              <a:defRPr/>
            </a:pPr>
            <a:endParaRPr lang="fr-FR">
              <a:solidFill>
                <a:srgbClr val="6C6310"/>
              </a:solidFill>
              <a:latin typeface="DIN-Regular" pitchFamily="1" charset="0"/>
              <a:cs typeface="Times New Roman" pitchFamily="1" charset="0"/>
            </a:endParaRPr>
          </a:p>
        </p:txBody>
      </p:sp>
      <p:sp>
        <p:nvSpPr>
          <p:cNvPr id="4103" name="ZoneTexte 5"/>
          <p:cNvSpPr txBox="1">
            <a:spLocks noChangeArrowheads="1"/>
          </p:cNvSpPr>
          <p:nvPr/>
        </p:nvSpPr>
        <p:spPr bwMode="auto">
          <a:xfrm rot="19049343">
            <a:off x="1919288" y="3288075"/>
            <a:ext cx="34163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600" b="1">
                <a:solidFill>
                  <a:srgbClr val="C00000"/>
                </a:solidFill>
              </a:rPr>
              <a:t>Détrempage</a:t>
            </a:r>
          </a:p>
        </p:txBody>
      </p:sp>
      <p:sp>
        <p:nvSpPr>
          <p:cNvPr id="4104" name="ZoneTexte 7"/>
          <p:cNvSpPr txBox="1">
            <a:spLocks noChangeArrowheads="1"/>
          </p:cNvSpPr>
          <p:nvPr/>
        </p:nvSpPr>
        <p:spPr bwMode="auto">
          <a:xfrm rot="18785880">
            <a:off x="4949825" y="3027725"/>
            <a:ext cx="34147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600" b="1">
                <a:solidFill>
                  <a:srgbClr val="C00000"/>
                </a:solidFill>
              </a:rPr>
              <a:t>Détersion</a:t>
            </a:r>
          </a:p>
        </p:txBody>
      </p:sp>
      <p:sp>
        <p:nvSpPr>
          <p:cNvPr id="4105" name="ZoneTexte 8"/>
          <p:cNvSpPr txBox="1">
            <a:spLocks noChangeArrowheads="1"/>
          </p:cNvSpPr>
          <p:nvPr/>
        </p:nvSpPr>
        <p:spPr bwMode="auto">
          <a:xfrm rot="18673494">
            <a:off x="6318250" y="3145200"/>
            <a:ext cx="34147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600" b="1">
                <a:solidFill>
                  <a:srgbClr val="C00000"/>
                </a:solidFill>
              </a:rPr>
              <a:t>Désinfection</a:t>
            </a:r>
          </a:p>
        </p:txBody>
      </p:sp>
      <p:sp>
        <p:nvSpPr>
          <p:cNvPr id="8201" name="ZoneTexte 6"/>
          <p:cNvSpPr txBox="1">
            <a:spLocks noChangeArrowheads="1"/>
          </p:cNvSpPr>
          <p:nvPr/>
        </p:nvSpPr>
        <p:spPr bwMode="auto">
          <a:xfrm>
            <a:off x="4398093" y="4888333"/>
            <a:ext cx="6192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4000" b="1"/>
              <a:t>4 étapes clés !</a:t>
            </a:r>
          </a:p>
        </p:txBody>
      </p:sp>
      <p:sp>
        <p:nvSpPr>
          <p:cNvPr id="4107" name="ZoneTexte 9"/>
          <p:cNvSpPr txBox="1">
            <a:spLocks noChangeArrowheads="1"/>
          </p:cNvSpPr>
          <p:nvPr/>
        </p:nvSpPr>
        <p:spPr bwMode="auto">
          <a:xfrm rot="18870017">
            <a:off x="3446463" y="3172188"/>
            <a:ext cx="33829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600" b="1" dirty="0">
                <a:solidFill>
                  <a:srgbClr val="C00000"/>
                </a:solidFill>
              </a:rPr>
              <a:t>Détergence</a:t>
            </a:r>
          </a:p>
        </p:txBody>
      </p:sp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-13996" y="-11760"/>
            <a:ext cx="10237788" cy="140589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temps </a:t>
            </a:r>
            <a:b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nettoyage-désinfection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71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63"/>
    </mc:Choice>
    <mc:Fallback xmlns="">
      <p:transition spd="slow" advTm="15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103" grpId="0"/>
      <p:bldP spid="4104" grpId="0"/>
      <p:bldP spid="4105" grpId="0"/>
      <p:bldP spid="410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u contenu 2"/>
          <p:cNvSpPr>
            <a:spLocks noGrp="1"/>
          </p:cNvSpPr>
          <p:nvPr>
            <p:ph idx="1"/>
          </p:nvPr>
        </p:nvSpPr>
        <p:spPr>
          <a:xfrm>
            <a:off x="5111909" y="2916694"/>
            <a:ext cx="6357938" cy="1111113"/>
          </a:xfrm>
        </p:spPr>
        <p:txBody>
          <a:bodyPr/>
          <a:lstStyle/>
          <a:p>
            <a:pPr marL="0" indent="0">
              <a:buNone/>
            </a:pPr>
            <a:r>
              <a:rPr lang="fr-FR" altLang="fr-FR" sz="20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Objectif: mouiller, décoller les poussières, hydrater les dépôts de matière organique séchés pour faciliter leur décollement, dégrossir l’étape de nettoyage.</a:t>
            </a:r>
          </a:p>
          <a:p>
            <a:endParaRPr lang="fr-FR" altLang="fr-FR" sz="2000" b="1" dirty="0" smtClean="0"/>
          </a:p>
          <a:p>
            <a:endParaRPr lang="fr-FR" altLang="fr-FR" sz="2000" b="1" dirty="0" smtClean="0"/>
          </a:p>
          <a:p>
            <a:endParaRPr lang="fr-FR" altLang="fr-FR" sz="2000" b="1" dirty="0" smtClean="0"/>
          </a:p>
          <a:p>
            <a:endParaRPr lang="fr-FR" altLang="fr-FR" sz="2000" b="1" dirty="0" smtClean="0"/>
          </a:p>
          <a:p>
            <a:endParaRPr lang="fr-FR" altLang="fr-FR" sz="2000" b="1" dirty="0" smtClean="0"/>
          </a:p>
        </p:txBody>
      </p:sp>
      <p:sp>
        <p:nvSpPr>
          <p:cNvPr id="8195" name="ZoneTexte 7">
            <a:extLst>
              <a:ext uri="{FF2B5EF4-FFF2-40B4-BE49-F238E27FC236}">
                <a16:creationId xmlns:a16="http://schemas.microsoft.com/office/drawing/2014/main" id="{2D9E7CAF-EF20-431F-B034-6B53E7149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6067" y="4555158"/>
            <a:ext cx="48577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r-FR" altLang="fr-FR" sz="2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Trop de pression: propulsion de matière organique dans le bâtiment !</a:t>
            </a:r>
          </a:p>
        </p:txBody>
      </p:sp>
      <p:pic>
        <p:nvPicPr>
          <p:cNvPr id="10244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9069" y="4648200"/>
            <a:ext cx="1123950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ZoneTexte 9">
            <a:extLst>
              <a:ext uri="{FF2B5EF4-FFF2-40B4-BE49-F238E27FC236}">
                <a16:creationId xmlns:a16="http://schemas.microsoft.com/office/drawing/2014/main" id="{94894BBE-C80E-4ECF-8792-8F9736656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9069" y="5832151"/>
            <a:ext cx="584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r-FR" altLang="fr-FR" sz="2400" b="1" dirty="0">
                <a:solidFill>
                  <a:srgbClr val="00B0F0"/>
                </a:solidFill>
                <a:latin typeface="+mn-lt"/>
              </a:rPr>
              <a:t>Apport massif d’eau sans pression</a:t>
            </a:r>
          </a:p>
        </p:txBody>
      </p:sp>
      <p:grpSp>
        <p:nvGrpSpPr>
          <p:cNvPr id="10246" name="Groupe 15"/>
          <p:cNvGrpSpPr>
            <a:grpSpLocks/>
          </p:cNvGrpSpPr>
          <p:nvPr/>
        </p:nvGrpSpPr>
        <p:grpSpPr bwMode="auto">
          <a:xfrm>
            <a:off x="2435384" y="-443858"/>
            <a:ext cx="7048500" cy="3467101"/>
            <a:chOff x="740081" y="-2919654"/>
            <a:chExt cx="7049840" cy="5436440"/>
          </a:xfrm>
        </p:grpSpPr>
        <p:sp>
          <p:nvSpPr>
            <p:cNvPr id="12" name="Flèche droite 11">
              <a:extLst>
                <a:ext uri="{FF2B5EF4-FFF2-40B4-BE49-F238E27FC236}">
                  <a16:creationId xmlns:a16="http://schemas.microsoft.com/office/drawing/2014/main" id="{1355DD78-3E43-447D-8F0D-883659B8242A}"/>
                </a:ext>
              </a:extLst>
            </p:cNvPr>
            <p:cNvSpPr/>
            <p:nvPr/>
          </p:nvSpPr>
          <p:spPr bwMode="auto">
            <a:xfrm>
              <a:off x="740081" y="451472"/>
              <a:ext cx="7049840" cy="701740"/>
            </a:xfrm>
            <a:prstGeom prst="rightArrow">
              <a:avLst/>
            </a:prstGeom>
            <a:solidFill>
              <a:srgbClr val="FFCC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/>
          </p:spPr>
          <p:txBody>
            <a:bodyPr/>
            <a:lstStyle/>
            <a:p>
              <a:pPr eaLnBrk="1" hangingPunct="1">
                <a:defRPr/>
              </a:pPr>
              <a:endParaRPr lang="fr-FR">
                <a:solidFill>
                  <a:srgbClr val="6C6310"/>
                </a:solidFill>
                <a:latin typeface="DIN-Regular" pitchFamily="1" charset="0"/>
                <a:cs typeface="Times New Roman" pitchFamily="1" charset="0"/>
              </a:endParaRPr>
            </a:p>
          </p:txBody>
        </p:sp>
        <p:sp>
          <p:nvSpPr>
            <p:cNvPr id="10252" name="ZoneTexte 12"/>
            <p:cNvSpPr txBox="1">
              <a:spLocks noChangeArrowheads="1"/>
            </p:cNvSpPr>
            <p:nvPr/>
          </p:nvSpPr>
          <p:spPr bwMode="auto">
            <a:xfrm rot="-2742090">
              <a:off x="-180489" y="-412671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 dirty="0">
                  <a:solidFill>
                    <a:srgbClr val="C00000"/>
                  </a:solidFill>
                </a:rPr>
                <a:t>Détrempage</a:t>
              </a:r>
            </a:p>
          </p:txBody>
        </p:sp>
        <p:sp>
          <p:nvSpPr>
            <p:cNvPr id="10253" name="ZoneTexte 13"/>
            <p:cNvSpPr txBox="1">
              <a:spLocks noChangeArrowheads="1"/>
            </p:cNvSpPr>
            <p:nvPr/>
          </p:nvSpPr>
          <p:spPr bwMode="auto">
            <a:xfrm rot="-2706227">
              <a:off x="1045982" y="-360421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>
                  <a:solidFill>
                    <a:srgbClr val="FFC5C5"/>
                  </a:solidFill>
                </a:rPr>
                <a:t>Détergence</a:t>
              </a:r>
            </a:p>
          </p:txBody>
        </p:sp>
        <p:sp>
          <p:nvSpPr>
            <p:cNvPr id="10254" name="ZoneTexte 14"/>
            <p:cNvSpPr txBox="1">
              <a:spLocks noChangeArrowheads="1"/>
            </p:cNvSpPr>
            <p:nvPr/>
          </p:nvSpPr>
          <p:spPr bwMode="auto">
            <a:xfrm rot="-2743924">
              <a:off x="3833620" y="-442557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>
                  <a:solidFill>
                    <a:srgbClr val="FFC5C5"/>
                  </a:solidFill>
                </a:rPr>
                <a:t>Désinfection</a:t>
              </a:r>
            </a:p>
          </p:txBody>
        </p:sp>
      </p:grpSp>
      <p:sp>
        <p:nvSpPr>
          <p:cNvPr id="10247" name="ZoneTexte 16"/>
          <p:cNvSpPr txBox="1">
            <a:spLocks noChangeArrowheads="1"/>
          </p:cNvSpPr>
          <p:nvPr/>
        </p:nvSpPr>
        <p:spPr bwMode="auto">
          <a:xfrm rot="-2761295">
            <a:off x="5018182" y="912326"/>
            <a:ext cx="3416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dirty="0">
                <a:solidFill>
                  <a:srgbClr val="FFC5C5"/>
                </a:solidFill>
              </a:rPr>
              <a:t>Détersion</a:t>
            </a:r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-10534"/>
            <a:ext cx="10237788" cy="947794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N&amp;D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542" y="3046440"/>
            <a:ext cx="4273310" cy="32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6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62"/>
    </mc:Choice>
    <mc:Fallback xmlns="">
      <p:transition spd="slow" advTm="23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863E93-B5E3-4D1B-B9BD-F830E209F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400" y="3047576"/>
            <a:ext cx="6564630" cy="902269"/>
          </a:xfrm>
        </p:spPr>
        <p:txBody>
          <a:bodyPr>
            <a:normAutofit fontScale="92500"/>
          </a:bodyPr>
          <a:lstStyle/>
          <a:p>
            <a:pPr marL="0" indent="0">
              <a:buNone/>
              <a:defRPr/>
            </a:pPr>
            <a:r>
              <a:rPr lang="fr-FR" sz="24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Objectif : améliorer le nettoyage, pénétration des fissures, cassure de la matière </a:t>
            </a:r>
            <a:r>
              <a:rPr lang="fr-FR" sz="24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organique</a:t>
            </a:r>
            <a:endParaRPr lang="fr-FR" sz="24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12291" name="Groupe 13"/>
          <p:cNvGrpSpPr>
            <a:grpSpLocks/>
          </p:cNvGrpSpPr>
          <p:nvPr/>
        </p:nvGrpSpPr>
        <p:grpSpPr bwMode="auto">
          <a:xfrm>
            <a:off x="2508011" y="-505249"/>
            <a:ext cx="7050087" cy="3552825"/>
            <a:chOff x="740081" y="-3055594"/>
            <a:chExt cx="7049840" cy="5572380"/>
          </a:xfrm>
        </p:grpSpPr>
        <p:sp>
          <p:nvSpPr>
            <p:cNvPr id="15" name="Flèche droite 14">
              <a:extLst>
                <a:ext uri="{FF2B5EF4-FFF2-40B4-BE49-F238E27FC236}">
                  <a16:creationId xmlns:a16="http://schemas.microsoft.com/office/drawing/2014/main" id="{E102437B-D26F-4971-824B-D330642ADEB0}"/>
                </a:ext>
              </a:extLst>
            </p:cNvPr>
            <p:cNvSpPr/>
            <p:nvPr/>
          </p:nvSpPr>
          <p:spPr bwMode="auto">
            <a:xfrm>
              <a:off x="740081" y="451472"/>
              <a:ext cx="7049840" cy="701740"/>
            </a:xfrm>
            <a:prstGeom prst="rightArrow">
              <a:avLst/>
            </a:prstGeom>
            <a:solidFill>
              <a:srgbClr val="FFCC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/>
          </p:spPr>
          <p:txBody>
            <a:bodyPr/>
            <a:lstStyle/>
            <a:p>
              <a:pPr eaLnBrk="1" hangingPunct="1">
                <a:defRPr/>
              </a:pPr>
              <a:endParaRPr lang="fr-FR">
                <a:solidFill>
                  <a:srgbClr val="6C6310"/>
                </a:solidFill>
                <a:latin typeface="DIN-Regular" pitchFamily="1" charset="0"/>
                <a:cs typeface="Times New Roman" pitchFamily="1" charset="0"/>
              </a:endParaRPr>
            </a:p>
          </p:txBody>
        </p:sp>
        <p:sp>
          <p:nvSpPr>
            <p:cNvPr id="12298" name="ZoneTexte 15"/>
            <p:cNvSpPr txBox="1">
              <a:spLocks noChangeArrowheads="1"/>
            </p:cNvSpPr>
            <p:nvPr/>
          </p:nvSpPr>
          <p:spPr bwMode="auto">
            <a:xfrm rot="-2742090">
              <a:off x="-128120" y="-578497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 dirty="0">
                  <a:solidFill>
                    <a:srgbClr val="FFC5C5"/>
                  </a:solidFill>
                </a:rPr>
                <a:t>Détrempage</a:t>
              </a:r>
            </a:p>
          </p:txBody>
        </p:sp>
        <p:sp>
          <p:nvSpPr>
            <p:cNvPr id="12299" name="ZoneTexte 16"/>
            <p:cNvSpPr txBox="1">
              <a:spLocks noChangeArrowheads="1"/>
            </p:cNvSpPr>
            <p:nvPr/>
          </p:nvSpPr>
          <p:spPr bwMode="auto">
            <a:xfrm rot="-2706227">
              <a:off x="1045982" y="-360421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C00000"/>
                  </a:solidFill>
                </a:rPr>
                <a:t>Détergence</a:t>
              </a:r>
            </a:p>
          </p:txBody>
        </p:sp>
        <p:sp>
          <p:nvSpPr>
            <p:cNvPr id="12300" name="ZoneTexte 17"/>
            <p:cNvSpPr txBox="1">
              <a:spLocks noChangeArrowheads="1"/>
            </p:cNvSpPr>
            <p:nvPr/>
          </p:nvSpPr>
          <p:spPr bwMode="auto">
            <a:xfrm rot="-2743924">
              <a:off x="3833620" y="-442557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FFC5C5"/>
                  </a:solidFill>
                </a:rPr>
                <a:t>Désinfection</a:t>
              </a:r>
            </a:p>
          </p:txBody>
        </p:sp>
      </p:grpSp>
      <p:sp>
        <p:nvSpPr>
          <p:cNvPr id="12292" name="ZoneTexte 18"/>
          <p:cNvSpPr txBox="1">
            <a:spLocks noChangeArrowheads="1"/>
          </p:cNvSpPr>
          <p:nvPr/>
        </p:nvSpPr>
        <p:spPr bwMode="auto">
          <a:xfrm rot="-2761295">
            <a:off x="5274448" y="930152"/>
            <a:ext cx="34147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 dirty="0">
                <a:solidFill>
                  <a:srgbClr val="FFC5C5"/>
                </a:solidFill>
              </a:rPr>
              <a:t>Détersion</a:t>
            </a:r>
          </a:p>
        </p:txBody>
      </p:sp>
      <p:pic>
        <p:nvPicPr>
          <p:cNvPr id="1229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06174" y="4721600"/>
            <a:ext cx="1169987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05400" y="3919176"/>
            <a:ext cx="6385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>
                    <a:lumMod val="65000"/>
                  </a:schemeClr>
                </a:solidFill>
                <a:latin typeface="Arial Rounded MT Bold" panose="020F0704030504030204" pitchFamily="34" charset="0"/>
              </a:rPr>
              <a:t>Mousse alcaline = effet visuel, accrochage, pénétration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6240779" y="4608005"/>
            <a:ext cx="494280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Ne pas laisser sécher! </a:t>
            </a:r>
          </a:p>
          <a:p>
            <a:r>
              <a:rPr lang="fr-FR" sz="20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Pas de mousse ruisselante (qualité du produit)</a:t>
            </a:r>
          </a:p>
          <a:p>
            <a:r>
              <a:rPr lang="fr-FR" sz="20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0,2 à 0,3 L de solution /m2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-10534"/>
            <a:ext cx="10237788" cy="947794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N&amp;D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446" y="2789809"/>
            <a:ext cx="4233306" cy="336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5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4"/>
    </mc:Choice>
    <mc:Fallback xmlns="">
      <p:transition spd="slow" advTm="30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u contenu 2">
            <a:extLst>
              <a:ext uri="{FF2B5EF4-FFF2-40B4-BE49-F238E27FC236}">
                <a16:creationId xmlns:a16="http://schemas.microsoft.com/office/drawing/2014/main" id="{589A5084-E4DF-40B0-8F56-FCF8BFB7E0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4327" y="3797935"/>
            <a:ext cx="5155373" cy="59535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fr-FR" altLang="fr-FR" sz="22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Objectif: </a:t>
            </a:r>
            <a:r>
              <a:rPr lang="fr-FR" altLang="fr-FR" sz="22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LAVER </a:t>
            </a:r>
            <a:r>
              <a:rPr lang="fr-FR" altLang="fr-FR" sz="22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à la pompe haute </a:t>
            </a:r>
            <a:r>
              <a:rPr lang="fr-FR" altLang="fr-FR" sz="22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pression, évacuer </a:t>
            </a:r>
            <a:r>
              <a:rPr lang="fr-FR" altLang="fr-FR" sz="22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le biofilm et préparer la désinfection</a:t>
            </a:r>
          </a:p>
        </p:txBody>
      </p:sp>
      <p:grpSp>
        <p:nvGrpSpPr>
          <p:cNvPr id="14339" name="Groupe 7"/>
          <p:cNvGrpSpPr>
            <a:grpSpLocks/>
          </p:cNvGrpSpPr>
          <p:nvPr/>
        </p:nvGrpSpPr>
        <p:grpSpPr bwMode="auto">
          <a:xfrm>
            <a:off x="2324915" y="-217447"/>
            <a:ext cx="7048500" cy="3554413"/>
            <a:chOff x="740081" y="-3055594"/>
            <a:chExt cx="7049840" cy="5572380"/>
          </a:xfrm>
        </p:grpSpPr>
        <p:sp>
          <p:nvSpPr>
            <p:cNvPr id="9" name="Flèche droite 8">
              <a:extLst>
                <a:ext uri="{FF2B5EF4-FFF2-40B4-BE49-F238E27FC236}">
                  <a16:creationId xmlns:a16="http://schemas.microsoft.com/office/drawing/2014/main" id="{88485D29-1535-4F44-A7C4-D1B072E6BB74}"/>
                </a:ext>
              </a:extLst>
            </p:cNvPr>
            <p:cNvSpPr/>
            <p:nvPr/>
          </p:nvSpPr>
          <p:spPr bwMode="auto">
            <a:xfrm>
              <a:off x="740081" y="451472"/>
              <a:ext cx="7049840" cy="701740"/>
            </a:xfrm>
            <a:prstGeom prst="rightArrow">
              <a:avLst/>
            </a:prstGeom>
            <a:solidFill>
              <a:srgbClr val="FFCC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/>
          </p:spPr>
          <p:txBody>
            <a:bodyPr/>
            <a:lstStyle/>
            <a:p>
              <a:pPr eaLnBrk="1" hangingPunct="1">
                <a:defRPr/>
              </a:pPr>
              <a:endParaRPr lang="fr-FR">
                <a:solidFill>
                  <a:srgbClr val="6C6310"/>
                </a:solidFill>
                <a:latin typeface="DIN-Regular" pitchFamily="1" charset="0"/>
                <a:cs typeface="Times New Roman" pitchFamily="1" charset="0"/>
              </a:endParaRPr>
            </a:p>
          </p:txBody>
        </p:sp>
        <p:sp>
          <p:nvSpPr>
            <p:cNvPr id="14346" name="ZoneTexte 9"/>
            <p:cNvSpPr txBox="1">
              <a:spLocks noChangeArrowheads="1"/>
            </p:cNvSpPr>
            <p:nvPr/>
          </p:nvSpPr>
          <p:spPr bwMode="auto">
            <a:xfrm rot="-2742090">
              <a:off x="-128120" y="-578497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FFC5C5"/>
                  </a:solidFill>
                </a:rPr>
                <a:t>Détrempage</a:t>
              </a:r>
            </a:p>
          </p:txBody>
        </p:sp>
        <p:sp>
          <p:nvSpPr>
            <p:cNvPr id="14347" name="ZoneTexte 10"/>
            <p:cNvSpPr txBox="1">
              <a:spLocks noChangeArrowheads="1"/>
            </p:cNvSpPr>
            <p:nvPr/>
          </p:nvSpPr>
          <p:spPr bwMode="auto">
            <a:xfrm rot="-2706227">
              <a:off x="1045982" y="-360421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FFC5C5"/>
                  </a:solidFill>
                </a:rPr>
                <a:t>Détergence</a:t>
              </a:r>
            </a:p>
          </p:txBody>
        </p:sp>
        <p:sp>
          <p:nvSpPr>
            <p:cNvPr id="14348" name="ZoneTexte 11"/>
            <p:cNvSpPr txBox="1">
              <a:spLocks noChangeArrowheads="1"/>
            </p:cNvSpPr>
            <p:nvPr/>
          </p:nvSpPr>
          <p:spPr bwMode="auto">
            <a:xfrm rot="-2743924">
              <a:off x="3833620" y="-442557"/>
              <a:ext cx="53543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FFC5C5"/>
                  </a:solidFill>
                </a:rPr>
                <a:t>Désinfection</a:t>
              </a:r>
            </a:p>
          </p:txBody>
        </p:sp>
      </p:grpSp>
      <p:sp>
        <p:nvSpPr>
          <p:cNvPr id="14340" name="ZoneTexte 12"/>
          <p:cNvSpPr txBox="1">
            <a:spLocks noChangeArrowheads="1"/>
          </p:cNvSpPr>
          <p:nvPr/>
        </p:nvSpPr>
        <p:spPr bwMode="auto">
          <a:xfrm rot="-2761295">
            <a:off x="5033298" y="1348020"/>
            <a:ext cx="3416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 dirty="0">
                <a:solidFill>
                  <a:srgbClr val="C00000"/>
                </a:solidFill>
              </a:rPr>
              <a:t>Détersion</a:t>
            </a:r>
          </a:p>
        </p:txBody>
      </p:sp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869558FE-2793-401F-90A9-425EEDC742F8}"/>
              </a:ext>
            </a:extLst>
          </p:cNvPr>
          <p:cNvSpPr txBox="1">
            <a:spLocks/>
          </p:cNvSpPr>
          <p:nvPr/>
        </p:nvSpPr>
        <p:spPr bwMode="auto">
          <a:xfrm>
            <a:off x="6357737" y="4945697"/>
            <a:ext cx="4851981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10000"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fr-FR" sz="19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Avoir un bon débit pour faciliter et améliorer la qualité du nettoyage 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fr-FR" sz="19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Idéalement, être sur un </a:t>
            </a:r>
            <a:r>
              <a:rPr lang="fr-FR" sz="1900" u="sng" dirty="0">
                <a:solidFill>
                  <a:srgbClr val="00B0F0"/>
                </a:solidFill>
                <a:latin typeface="Arial Rounded MT Bold" panose="020F0704030504030204" pitchFamily="34" charset="0"/>
              </a:rPr>
              <a:t>débit de 30 L/mn ou plus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endParaRPr lang="fr-FR" sz="2400" b="1" dirty="0">
              <a:solidFill>
                <a:srgbClr val="FF0000"/>
              </a:solidFill>
            </a:endParaRPr>
          </a:p>
          <a:p>
            <a:pPr algn="ctr">
              <a:defRPr/>
            </a:pPr>
            <a:endParaRPr lang="fr-FR" sz="2400" b="1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144260"/>
            <a:ext cx="406400" cy="4064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248"/>
            <a:ext cx="10237788" cy="947794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N&amp;D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42" y="3643103"/>
            <a:ext cx="5708704" cy="260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0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2"/>
    </mc:Choice>
    <mc:Fallback xmlns="">
      <p:transition spd="slow" advTm="18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u contenu 2"/>
          <p:cNvSpPr>
            <a:spLocks noGrp="1"/>
          </p:cNvSpPr>
          <p:nvPr>
            <p:ph idx="1"/>
          </p:nvPr>
        </p:nvSpPr>
        <p:spPr>
          <a:xfrm>
            <a:off x="5943600" y="2490277"/>
            <a:ext cx="6248399" cy="1446668"/>
          </a:xfrm>
        </p:spPr>
        <p:txBody>
          <a:bodyPr/>
          <a:lstStyle/>
          <a:p>
            <a:pPr marL="0" indent="0">
              <a:buNone/>
            </a:pPr>
            <a:r>
              <a:rPr lang="fr-FR" altLang="fr-FR" sz="22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Objectif: détruire la flore microbienne pathogène et abaisser le niveau de la flore saprophyte</a:t>
            </a:r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dirty="0" smtClean="0"/>
          </a:p>
        </p:txBody>
      </p:sp>
      <p:sp>
        <p:nvSpPr>
          <p:cNvPr id="14339" name="ZoneTexte 5">
            <a:extLst>
              <a:ext uri="{FF2B5EF4-FFF2-40B4-BE49-F238E27FC236}">
                <a16:creationId xmlns:a16="http://schemas.microsoft.com/office/drawing/2014/main" id="{4B489BA4-6709-4B23-A55B-1EEE240461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2340" y="3672344"/>
            <a:ext cx="448056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r-FR" altLang="fr-FR" sz="2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Volumes, doses, homologation et température d’utilisation, choix du produit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fr-FR" altLang="fr-FR" sz="20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r-FR" altLang="fr-FR" sz="2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Bien se référer aux recommandations du fabricant sur l’étiquette</a:t>
            </a:r>
          </a:p>
        </p:txBody>
      </p:sp>
      <p:pic>
        <p:nvPicPr>
          <p:cNvPr id="16388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3601" y="3644991"/>
            <a:ext cx="1208087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89" name="Groupe 14"/>
          <p:cNvGrpSpPr>
            <a:grpSpLocks/>
          </p:cNvGrpSpPr>
          <p:nvPr/>
        </p:nvGrpSpPr>
        <p:grpSpPr bwMode="auto">
          <a:xfrm>
            <a:off x="2019300" y="-798093"/>
            <a:ext cx="7048500" cy="3554413"/>
            <a:chOff x="839132" y="-1758233"/>
            <a:chExt cx="7049840" cy="3553963"/>
          </a:xfrm>
        </p:grpSpPr>
        <p:grpSp>
          <p:nvGrpSpPr>
            <p:cNvPr id="16392" name="Groupe 8"/>
            <p:cNvGrpSpPr>
              <a:grpSpLocks/>
            </p:cNvGrpSpPr>
            <p:nvPr/>
          </p:nvGrpSpPr>
          <p:grpSpPr bwMode="auto">
            <a:xfrm>
              <a:off x="839132" y="-1758233"/>
              <a:ext cx="7049840" cy="3553963"/>
              <a:chOff x="740081" y="-3055594"/>
              <a:chExt cx="7049840" cy="5572380"/>
            </a:xfrm>
          </p:grpSpPr>
          <p:sp>
            <p:nvSpPr>
              <p:cNvPr id="10" name="Flèche droite 9">
                <a:extLst>
                  <a:ext uri="{FF2B5EF4-FFF2-40B4-BE49-F238E27FC236}">
                    <a16:creationId xmlns:a16="http://schemas.microsoft.com/office/drawing/2014/main" id="{E76C2449-C9E2-4EC6-A133-408477E3F4C9}"/>
                  </a:ext>
                </a:extLst>
              </p:cNvPr>
              <p:cNvSpPr/>
              <p:nvPr/>
            </p:nvSpPr>
            <p:spPr bwMode="auto">
              <a:xfrm>
                <a:off x="740081" y="451472"/>
                <a:ext cx="7049840" cy="701740"/>
              </a:xfrm>
              <a:prstGeom prst="rightArrow">
                <a:avLst/>
              </a:prstGeom>
              <a:solidFill>
                <a:srgbClr val="FFCC99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/>
              <a:lstStyle/>
              <a:p>
                <a:pPr eaLnBrk="1" hangingPunct="1">
                  <a:defRPr/>
                </a:pPr>
                <a:endParaRPr lang="fr-FR">
                  <a:solidFill>
                    <a:srgbClr val="6C6310"/>
                  </a:solidFill>
                  <a:latin typeface="DIN-Regular" pitchFamily="1" charset="0"/>
                  <a:cs typeface="Times New Roman" pitchFamily="1" charset="0"/>
                </a:endParaRPr>
              </a:p>
            </p:txBody>
          </p:sp>
          <p:sp>
            <p:nvSpPr>
              <p:cNvPr id="16397" name="ZoneTexte 10"/>
              <p:cNvSpPr txBox="1">
                <a:spLocks noChangeArrowheads="1"/>
              </p:cNvSpPr>
              <p:nvPr/>
            </p:nvSpPr>
            <p:spPr bwMode="auto">
              <a:xfrm rot="-2742090">
                <a:off x="-128120" y="-578497"/>
                <a:ext cx="535430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>
                    <a:solidFill>
                      <a:srgbClr val="FFC5C5"/>
                    </a:solidFill>
                  </a:rPr>
                  <a:t>Détrempage</a:t>
                </a:r>
              </a:p>
            </p:txBody>
          </p:sp>
          <p:sp>
            <p:nvSpPr>
              <p:cNvPr id="16398" name="ZoneTexte 11"/>
              <p:cNvSpPr txBox="1">
                <a:spLocks noChangeArrowheads="1"/>
              </p:cNvSpPr>
              <p:nvPr/>
            </p:nvSpPr>
            <p:spPr bwMode="auto">
              <a:xfrm rot="-2706227">
                <a:off x="1045982" y="-360421"/>
                <a:ext cx="535430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>
                    <a:solidFill>
                      <a:srgbClr val="FFC5C5"/>
                    </a:solidFill>
                  </a:rPr>
                  <a:t>Détergence</a:t>
                </a:r>
              </a:p>
            </p:txBody>
          </p:sp>
          <p:sp>
            <p:nvSpPr>
              <p:cNvPr id="16399" name="ZoneTexte 12"/>
              <p:cNvSpPr txBox="1">
                <a:spLocks noChangeArrowheads="1"/>
              </p:cNvSpPr>
              <p:nvPr/>
            </p:nvSpPr>
            <p:spPr bwMode="auto">
              <a:xfrm rot="-2743924">
                <a:off x="3833620" y="-442557"/>
                <a:ext cx="535430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>
                    <a:solidFill>
                      <a:srgbClr val="C00000"/>
                    </a:solidFill>
                  </a:rPr>
                  <a:t>Désinfection</a:t>
                </a:r>
              </a:p>
            </p:txBody>
          </p:sp>
        </p:grpSp>
        <p:sp>
          <p:nvSpPr>
            <p:cNvPr id="16393" name="ZoneTexte 13"/>
            <p:cNvSpPr txBox="1">
              <a:spLocks noChangeArrowheads="1"/>
            </p:cNvSpPr>
            <p:nvPr/>
          </p:nvSpPr>
          <p:spPr bwMode="auto">
            <a:xfrm rot="-2761295">
              <a:off x="3508565" y="-200056"/>
              <a:ext cx="341487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FFC5C5"/>
                  </a:solidFill>
                </a:rPr>
                <a:t>Détersion</a:t>
              </a:r>
            </a:p>
          </p:txBody>
        </p:sp>
      </p:grpSp>
      <p:sp>
        <p:nvSpPr>
          <p:cNvPr id="2" name="ZoneTexte 1">
            <a:extLst>
              <a:ext uri="{FF2B5EF4-FFF2-40B4-BE49-F238E27FC236}">
                <a16:creationId xmlns:a16="http://schemas.microsoft.com/office/drawing/2014/main" id="{7BBA3DD5-B73F-4178-833C-F1EAC35AB166}"/>
              </a:ext>
            </a:extLst>
          </p:cNvPr>
          <p:cNvSpPr txBox="1"/>
          <p:nvPr/>
        </p:nvSpPr>
        <p:spPr>
          <a:xfrm>
            <a:off x="6103937" y="6050678"/>
            <a:ext cx="5465763" cy="479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lang="fr-FR" altLang="fr-FR" sz="28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0,3 L de solution /m2 </a:t>
            </a: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-20154"/>
            <a:ext cx="10237788" cy="947794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N&amp;D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69" y="2681560"/>
            <a:ext cx="4783428" cy="358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69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96"/>
    </mc:Choice>
    <mc:Fallback xmlns="">
      <p:transition spd="slow" advTm="203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u contenu 2"/>
          <p:cNvSpPr>
            <a:spLocks noGrp="1"/>
          </p:cNvSpPr>
          <p:nvPr>
            <p:ph idx="1"/>
          </p:nvPr>
        </p:nvSpPr>
        <p:spPr>
          <a:xfrm>
            <a:off x="826770" y="2852151"/>
            <a:ext cx="10968990" cy="995918"/>
          </a:xfrm>
        </p:spPr>
        <p:txBody>
          <a:bodyPr/>
          <a:lstStyle/>
          <a:p>
            <a:pPr marL="0" indent="0">
              <a:buNone/>
            </a:pPr>
            <a:r>
              <a:rPr lang="fr-FR" altLang="fr-FR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Objectif: désinfecter les abords, surfaces de stationnement des véhicules, sorties de fosses, sols bétonnés</a:t>
            </a:r>
          </a:p>
        </p:txBody>
      </p:sp>
      <p:sp>
        <p:nvSpPr>
          <p:cNvPr id="16388" name="ZoneTexte 4">
            <a:extLst>
              <a:ext uri="{FF2B5EF4-FFF2-40B4-BE49-F238E27FC236}">
                <a16:creationId xmlns:a16="http://schemas.microsoft.com/office/drawing/2014/main" id="{0F8AD175-40EE-423A-B29D-BD5D6F8900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4605" y="3853577"/>
            <a:ext cx="761047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>
              <a:lnSpc>
                <a:spcPct val="100000"/>
              </a:lnSpc>
              <a:spcBef>
                <a:spcPct val="0"/>
              </a:spcBef>
              <a:buFont typeface="Courier New" panose="02070309020205020404" pitchFamily="49" charset="0"/>
              <a:buChar char="o"/>
              <a:defRPr/>
            </a:pPr>
            <a:r>
              <a:rPr lang="fr-FR" altLang="fr-FR" sz="24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Interne : </a:t>
            </a:r>
          </a:p>
          <a:p>
            <a:pPr marL="1085850" lvl="1" indent="-342900">
              <a:lnSpc>
                <a:spcPct val="100000"/>
              </a:lnSpc>
              <a:spcBef>
                <a:spcPct val="0"/>
              </a:spcBef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alt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solution désinfectante</a:t>
            </a:r>
          </a:p>
          <a:p>
            <a:pPr marL="1200150" lvl="1" indent="-457200">
              <a:lnSpc>
                <a:spcPct val="100000"/>
              </a:lnSpc>
              <a:spcBef>
                <a:spcPct val="0"/>
              </a:spcBef>
              <a:buFont typeface="Courier New" panose="02070309020205020404" pitchFamily="49" charset="0"/>
              <a:buChar char="o"/>
              <a:defRPr/>
            </a:pPr>
            <a:endParaRPr lang="fr-FR" altLang="fr-FR" sz="7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 typeface="Courier New" panose="02070309020205020404" pitchFamily="49" charset="0"/>
              <a:buChar char="o"/>
              <a:defRPr/>
            </a:pPr>
            <a:r>
              <a:rPr lang="fr-FR" altLang="fr-FR" sz="24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Externe : </a:t>
            </a:r>
          </a:p>
          <a:p>
            <a:pPr marL="1085850" lvl="1" indent="-342900">
              <a:lnSpc>
                <a:spcPct val="100000"/>
              </a:lnSpc>
              <a:spcBef>
                <a:spcPct val="0"/>
              </a:spcBef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alt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a</a:t>
            </a:r>
            <a:r>
              <a:rPr lang="fr-FR" altLang="fr-FR" sz="2000" dirty="0" smtClean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pplication </a:t>
            </a:r>
            <a:r>
              <a:rPr lang="fr-FR" alt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de soude caustique en solution aqueuse à 2 % (1 litre/3 </a:t>
            </a:r>
            <a:r>
              <a:rPr lang="fr-FR" altLang="fr-FR" sz="2000" dirty="0" smtClean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m²)</a:t>
            </a:r>
          </a:p>
          <a:p>
            <a:pPr lvl="1" indent="0">
              <a:lnSpc>
                <a:spcPct val="100000"/>
              </a:lnSpc>
              <a:spcBef>
                <a:spcPct val="0"/>
              </a:spcBef>
              <a:buClr>
                <a:srgbClr val="00B0F0"/>
              </a:buClr>
              <a:buNone/>
              <a:defRPr/>
            </a:pPr>
            <a:r>
              <a:rPr lang="fr-FR" alt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fr-FR" altLang="fr-FR" sz="2000" dirty="0" smtClean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    ou </a:t>
            </a:r>
            <a:r>
              <a:rPr lang="fr-FR" alt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en paillettes: 50 kg/1000 m²</a:t>
            </a:r>
          </a:p>
          <a:p>
            <a:pPr marL="914400" lvl="1" indent="-171450">
              <a:lnSpc>
                <a:spcPct val="100000"/>
              </a:lnSpc>
              <a:spcBef>
                <a:spcPct val="0"/>
              </a:spcBef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endParaRPr lang="fr-FR" altLang="fr-FR" sz="700" dirty="0">
              <a:solidFill>
                <a:schemeClr val="bg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1085850" lvl="1" indent="-342900">
              <a:lnSpc>
                <a:spcPct val="100000"/>
              </a:lnSpc>
              <a:spcBef>
                <a:spcPct val="0"/>
              </a:spcBef>
              <a:buClr>
                <a:srgbClr val="00B0F0"/>
              </a:buClr>
              <a:buFont typeface="Wingdings" panose="05000000000000000000" pitchFamily="2" charset="2"/>
              <a:buChar char="§"/>
              <a:defRPr/>
            </a:pPr>
            <a:r>
              <a:rPr lang="fr-FR" altLang="fr-FR" sz="20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ou application de chaux (450 kg/1000 m²)</a:t>
            </a:r>
          </a:p>
        </p:txBody>
      </p:sp>
      <p:grpSp>
        <p:nvGrpSpPr>
          <p:cNvPr id="18437" name="Groupe 11"/>
          <p:cNvGrpSpPr>
            <a:grpSpLocks/>
          </p:cNvGrpSpPr>
          <p:nvPr/>
        </p:nvGrpSpPr>
        <p:grpSpPr bwMode="auto">
          <a:xfrm>
            <a:off x="2316163" y="-502603"/>
            <a:ext cx="7050087" cy="3554413"/>
            <a:chOff x="839132" y="-1758233"/>
            <a:chExt cx="7049840" cy="3553963"/>
          </a:xfrm>
        </p:grpSpPr>
        <p:grpSp>
          <p:nvGrpSpPr>
            <p:cNvPr id="18438" name="Groupe 12"/>
            <p:cNvGrpSpPr>
              <a:grpSpLocks/>
            </p:cNvGrpSpPr>
            <p:nvPr/>
          </p:nvGrpSpPr>
          <p:grpSpPr bwMode="auto">
            <a:xfrm>
              <a:off x="839132" y="-1758233"/>
              <a:ext cx="7049840" cy="3553963"/>
              <a:chOff x="740081" y="-3055594"/>
              <a:chExt cx="7049840" cy="5572380"/>
            </a:xfrm>
          </p:grpSpPr>
          <p:sp>
            <p:nvSpPr>
              <p:cNvPr id="15" name="Flèche droite 14">
                <a:extLst>
                  <a:ext uri="{FF2B5EF4-FFF2-40B4-BE49-F238E27FC236}">
                    <a16:creationId xmlns:a16="http://schemas.microsoft.com/office/drawing/2014/main" id="{0CB33608-0D91-46C9-B7A5-47DFDE94C33B}"/>
                  </a:ext>
                </a:extLst>
              </p:cNvPr>
              <p:cNvSpPr/>
              <p:nvPr/>
            </p:nvSpPr>
            <p:spPr bwMode="auto">
              <a:xfrm>
                <a:off x="740081" y="451472"/>
                <a:ext cx="7049840" cy="701740"/>
              </a:xfrm>
              <a:prstGeom prst="rightArrow">
                <a:avLst/>
              </a:prstGeom>
              <a:solidFill>
                <a:srgbClr val="FFCC99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/>
              <a:lstStyle/>
              <a:p>
                <a:pPr eaLnBrk="1" hangingPunct="1">
                  <a:defRPr/>
                </a:pPr>
                <a:endParaRPr lang="fr-FR">
                  <a:solidFill>
                    <a:srgbClr val="6C6310"/>
                  </a:solidFill>
                  <a:latin typeface="DIN-Regular" pitchFamily="1" charset="0"/>
                  <a:cs typeface="Times New Roman" pitchFamily="1" charset="0"/>
                </a:endParaRPr>
              </a:p>
            </p:txBody>
          </p:sp>
          <p:sp>
            <p:nvSpPr>
              <p:cNvPr id="18443" name="ZoneTexte 15"/>
              <p:cNvSpPr txBox="1">
                <a:spLocks noChangeArrowheads="1"/>
              </p:cNvSpPr>
              <p:nvPr/>
            </p:nvSpPr>
            <p:spPr bwMode="auto">
              <a:xfrm rot="-2742090">
                <a:off x="-128120" y="-578497"/>
                <a:ext cx="535430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>
                    <a:solidFill>
                      <a:srgbClr val="FFC5C5"/>
                    </a:solidFill>
                  </a:rPr>
                  <a:t>Détrempage</a:t>
                </a:r>
              </a:p>
            </p:txBody>
          </p:sp>
          <p:sp>
            <p:nvSpPr>
              <p:cNvPr id="18444" name="ZoneTexte 16"/>
              <p:cNvSpPr txBox="1">
                <a:spLocks noChangeArrowheads="1"/>
              </p:cNvSpPr>
              <p:nvPr/>
            </p:nvSpPr>
            <p:spPr bwMode="auto">
              <a:xfrm rot="-2706227">
                <a:off x="1045982" y="-360421"/>
                <a:ext cx="535430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>
                    <a:solidFill>
                      <a:srgbClr val="FFC5C5"/>
                    </a:solidFill>
                  </a:rPr>
                  <a:t>Détergence</a:t>
                </a:r>
              </a:p>
            </p:txBody>
          </p:sp>
          <p:sp>
            <p:nvSpPr>
              <p:cNvPr id="18445" name="ZoneTexte 17"/>
              <p:cNvSpPr txBox="1">
                <a:spLocks noChangeArrowheads="1"/>
              </p:cNvSpPr>
              <p:nvPr/>
            </p:nvSpPr>
            <p:spPr bwMode="auto">
              <a:xfrm rot="-2743924">
                <a:off x="3833620" y="-596445"/>
                <a:ext cx="5354304" cy="707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>
                    <a:solidFill>
                      <a:srgbClr val="C00000"/>
                    </a:solidFill>
                  </a:rPr>
                  <a:t>Désinfection</a:t>
                </a:r>
              </a:p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>
                    <a:solidFill>
                      <a:srgbClr val="C00000"/>
                    </a:solidFill>
                  </a:rPr>
                  <a:t>Des sols</a:t>
                </a:r>
              </a:p>
            </p:txBody>
          </p:sp>
        </p:grpSp>
        <p:sp>
          <p:nvSpPr>
            <p:cNvPr id="18439" name="ZoneTexte 13"/>
            <p:cNvSpPr txBox="1">
              <a:spLocks noChangeArrowheads="1"/>
            </p:cNvSpPr>
            <p:nvPr/>
          </p:nvSpPr>
          <p:spPr bwMode="auto">
            <a:xfrm rot="-2761295">
              <a:off x="3508565" y="-200056"/>
              <a:ext cx="341487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FFC5C5"/>
                  </a:solidFill>
                </a:rPr>
                <a:t>Détersion</a:t>
              </a:r>
            </a:p>
          </p:txBody>
        </p:sp>
      </p:grp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248"/>
            <a:ext cx="10237788" cy="947794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N&amp;D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563" y="4229250"/>
            <a:ext cx="1627268" cy="183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8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91"/>
    </mc:Choice>
    <mc:Fallback xmlns="">
      <p:transition spd="slow" advTm="12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à coins arrondis 5">
            <a:extLst>
              <a:ext uri="{FF2B5EF4-FFF2-40B4-BE49-F238E27FC236}">
                <a16:creationId xmlns:a16="http://schemas.microsoft.com/office/drawing/2014/main" id="{6A323E23-7A00-4493-B07B-91274610F80B}"/>
              </a:ext>
            </a:extLst>
          </p:cNvPr>
          <p:cNvSpPr/>
          <p:nvPr/>
        </p:nvSpPr>
        <p:spPr>
          <a:xfrm>
            <a:off x="723277" y="3145880"/>
            <a:ext cx="1662112" cy="2994025"/>
          </a:xfrm>
          <a:prstGeom prst="roundRect">
            <a:avLst/>
          </a:prstGeom>
          <a:solidFill>
            <a:schemeClr val="tx1">
              <a:alpha val="8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b="1"/>
          </a:p>
        </p:txBody>
      </p:sp>
      <p:sp>
        <p:nvSpPr>
          <p:cNvPr id="20483" name="Espace réservé du contenu 2"/>
          <p:cNvSpPr>
            <a:spLocks noGrp="1"/>
          </p:cNvSpPr>
          <p:nvPr>
            <p:ph idx="1"/>
          </p:nvPr>
        </p:nvSpPr>
        <p:spPr>
          <a:xfrm>
            <a:off x="2725182" y="3611294"/>
            <a:ext cx="8157686" cy="76068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fr-FR" altLang="fr-FR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Objectif: dernière étape facultative pour approfondir l’action de la première désinfection liquide </a:t>
            </a:r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dirty="0" smtClean="0"/>
          </a:p>
        </p:txBody>
      </p:sp>
      <p:sp>
        <p:nvSpPr>
          <p:cNvPr id="14339" name="ZoneTexte 5">
            <a:extLst>
              <a:ext uri="{FF2B5EF4-FFF2-40B4-BE49-F238E27FC236}">
                <a16:creationId xmlns:a16="http://schemas.microsoft.com/office/drawing/2014/main" id="{32C42762-8480-439E-B17C-57B0BD88C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9284" y="4840366"/>
            <a:ext cx="568562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r-FR" altLang="fr-FR" sz="2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Volumes, doses, homologation </a:t>
            </a:r>
            <a:r>
              <a:rPr lang="fr-FR" altLang="fr-FR" sz="22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/>
            </a:r>
            <a:br>
              <a:rPr lang="fr-FR" altLang="fr-FR" sz="22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fr-FR" altLang="fr-FR" sz="22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et </a:t>
            </a:r>
            <a:r>
              <a:rPr lang="fr-FR" altLang="fr-FR" sz="2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température d’utilisation, </a:t>
            </a:r>
            <a:r>
              <a:rPr lang="fr-FR" altLang="fr-FR" sz="22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/>
            </a:r>
            <a:br>
              <a:rPr lang="fr-FR" altLang="fr-FR" sz="22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fr-FR" altLang="fr-FR" sz="22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choix </a:t>
            </a:r>
            <a:r>
              <a:rPr lang="fr-FR" altLang="fr-FR" sz="2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du produit</a:t>
            </a:r>
          </a:p>
        </p:txBody>
      </p:sp>
      <p:pic>
        <p:nvPicPr>
          <p:cNvPr id="20485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6412" y="4898271"/>
            <a:ext cx="1189037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86" name="Groupe 14"/>
          <p:cNvGrpSpPr>
            <a:grpSpLocks/>
          </p:cNvGrpSpPr>
          <p:nvPr/>
        </p:nvGrpSpPr>
        <p:grpSpPr bwMode="auto">
          <a:xfrm>
            <a:off x="2912439" y="-180901"/>
            <a:ext cx="7048500" cy="3936177"/>
            <a:chOff x="839132" y="-1758233"/>
            <a:chExt cx="7049840" cy="3934992"/>
          </a:xfrm>
        </p:grpSpPr>
        <p:grpSp>
          <p:nvGrpSpPr>
            <p:cNvPr id="20490" name="Groupe 8"/>
            <p:cNvGrpSpPr>
              <a:grpSpLocks/>
            </p:cNvGrpSpPr>
            <p:nvPr/>
          </p:nvGrpSpPr>
          <p:grpSpPr bwMode="auto">
            <a:xfrm>
              <a:off x="839132" y="-1758233"/>
              <a:ext cx="7049840" cy="3934992"/>
              <a:chOff x="740081" y="-3055594"/>
              <a:chExt cx="7049840" cy="6169808"/>
            </a:xfrm>
          </p:grpSpPr>
          <p:sp>
            <p:nvSpPr>
              <p:cNvPr id="10" name="Flèche droite 9">
                <a:extLst>
                  <a:ext uri="{FF2B5EF4-FFF2-40B4-BE49-F238E27FC236}">
                    <a16:creationId xmlns:a16="http://schemas.microsoft.com/office/drawing/2014/main" id="{307B4CB8-BA82-42A2-8442-3A6AD5073499}"/>
                  </a:ext>
                </a:extLst>
              </p:cNvPr>
              <p:cNvSpPr/>
              <p:nvPr/>
            </p:nvSpPr>
            <p:spPr bwMode="auto">
              <a:xfrm>
                <a:off x="740081" y="451472"/>
                <a:ext cx="7049840" cy="701740"/>
              </a:xfrm>
              <a:prstGeom prst="rightArrow">
                <a:avLst/>
              </a:prstGeom>
              <a:solidFill>
                <a:srgbClr val="FFCC99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/>
              <a:lstStyle/>
              <a:p>
                <a:pPr eaLnBrk="1" hangingPunct="1">
                  <a:defRPr/>
                </a:pPr>
                <a:endParaRPr lang="fr-FR">
                  <a:solidFill>
                    <a:srgbClr val="6C6310"/>
                  </a:solidFill>
                  <a:latin typeface="DIN-Regular" pitchFamily="1" charset="0"/>
                  <a:cs typeface="Times New Roman" pitchFamily="1" charset="0"/>
                </a:endParaRPr>
              </a:p>
            </p:txBody>
          </p:sp>
          <p:sp>
            <p:nvSpPr>
              <p:cNvPr id="20495" name="ZoneTexte 10"/>
              <p:cNvSpPr txBox="1">
                <a:spLocks noChangeArrowheads="1"/>
              </p:cNvSpPr>
              <p:nvPr/>
            </p:nvSpPr>
            <p:spPr bwMode="auto">
              <a:xfrm rot="-2742090">
                <a:off x="-128120" y="-578497"/>
                <a:ext cx="535430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 dirty="0">
                    <a:solidFill>
                      <a:srgbClr val="FFC5C5"/>
                    </a:solidFill>
                  </a:rPr>
                  <a:t>Détrempage</a:t>
                </a:r>
              </a:p>
            </p:txBody>
          </p:sp>
          <p:sp>
            <p:nvSpPr>
              <p:cNvPr id="20496" name="ZoneTexte 11"/>
              <p:cNvSpPr txBox="1">
                <a:spLocks noChangeArrowheads="1"/>
              </p:cNvSpPr>
              <p:nvPr/>
            </p:nvSpPr>
            <p:spPr bwMode="auto">
              <a:xfrm rot="-2706227">
                <a:off x="1045982" y="-360421"/>
                <a:ext cx="535430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>
                    <a:solidFill>
                      <a:srgbClr val="FFC5C5"/>
                    </a:solidFill>
                  </a:rPr>
                  <a:t>Détergence</a:t>
                </a:r>
              </a:p>
            </p:txBody>
          </p:sp>
          <p:sp>
            <p:nvSpPr>
              <p:cNvPr id="20497" name="ZoneTexte 12"/>
              <p:cNvSpPr txBox="1">
                <a:spLocks noChangeArrowheads="1"/>
              </p:cNvSpPr>
              <p:nvPr/>
            </p:nvSpPr>
            <p:spPr bwMode="auto">
              <a:xfrm rot="18856076">
                <a:off x="3735178" y="83052"/>
                <a:ext cx="5354303" cy="7080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b="1" dirty="0">
                    <a:solidFill>
                      <a:srgbClr val="C00000"/>
                    </a:solidFill>
                  </a:rPr>
                  <a:t>Désinfection par thermo- nébulisation ou fumigation</a:t>
                </a:r>
              </a:p>
            </p:txBody>
          </p:sp>
        </p:grpSp>
        <p:sp>
          <p:nvSpPr>
            <p:cNvPr id="20491" name="ZoneTexte 13"/>
            <p:cNvSpPr txBox="1">
              <a:spLocks noChangeArrowheads="1"/>
            </p:cNvSpPr>
            <p:nvPr/>
          </p:nvSpPr>
          <p:spPr bwMode="auto">
            <a:xfrm rot="-2761295">
              <a:off x="3508565" y="-200056"/>
              <a:ext cx="341487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FFC5C5"/>
                  </a:solidFill>
                </a:rPr>
                <a:t>Détersion</a:t>
              </a:r>
            </a:p>
          </p:txBody>
        </p:sp>
      </p:grpSp>
      <p:sp>
        <p:nvSpPr>
          <p:cNvPr id="2" name="ZoneTexte 1">
            <a:extLst>
              <a:ext uri="{FF2B5EF4-FFF2-40B4-BE49-F238E27FC236}">
                <a16:creationId xmlns:a16="http://schemas.microsoft.com/office/drawing/2014/main" id="{9F0A0388-C75A-4251-ABDE-9267B87542F0}"/>
              </a:ext>
            </a:extLst>
          </p:cNvPr>
          <p:cNvSpPr txBox="1"/>
          <p:nvPr/>
        </p:nvSpPr>
        <p:spPr>
          <a:xfrm>
            <a:off x="6804025" y="5948363"/>
            <a:ext cx="5465763" cy="479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/>
            </a:pPr>
            <a:endParaRPr lang="fr-FR" altLang="fr-FR" sz="2800" b="1" dirty="0">
              <a:latin typeface="+mn-lt"/>
            </a:endParaRPr>
          </a:p>
        </p:txBody>
      </p:sp>
      <p:pic>
        <p:nvPicPr>
          <p:cNvPr id="20488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909" r="39978" b="11549"/>
          <a:stretch>
            <a:fillRect/>
          </a:stretch>
        </p:blipFill>
        <p:spPr bwMode="auto">
          <a:xfrm>
            <a:off x="1310652" y="3434805"/>
            <a:ext cx="5080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90" t="282" r="10921" b="59169"/>
          <a:stretch>
            <a:fillRect/>
          </a:stretch>
        </p:blipFill>
        <p:spPr bwMode="auto">
          <a:xfrm>
            <a:off x="783602" y="3249067"/>
            <a:ext cx="1562100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0" y="-20154"/>
            <a:ext cx="10237788" cy="947794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N&amp;D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10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50"/>
    </mc:Choice>
    <mc:Fallback xmlns="">
      <p:transition spd="slow" advTm="32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u contenu 2"/>
          <p:cNvSpPr>
            <a:spLocks noGrp="1"/>
          </p:cNvSpPr>
          <p:nvPr>
            <p:ph idx="1"/>
          </p:nvPr>
        </p:nvSpPr>
        <p:spPr>
          <a:xfrm>
            <a:off x="512763" y="1319848"/>
            <a:ext cx="11166475" cy="4176712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fr-FR" altLang="fr-FR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Intérêt et complémentarité des différentes étapes</a:t>
            </a:r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b="1" dirty="0" smtClean="0"/>
          </a:p>
          <a:p>
            <a:pPr marL="0" indent="0"/>
            <a:endParaRPr lang="fr-FR" altLang="fr-FR" dirty="0" smtClean="0"/>
          </a:p>
        </p:txBody>
      </p:sp>
      <p:sp>
        <p:nvSpPr>
          <p:cNvPr id="22532" name="Rectangle 6"/>
          <p:cNvSpPr>
            <a:spLocks noChangeArrowheads="1"/>
          </p:cNvSpPr>
          <p:nvPr/>
        </p:nvSpPr>
        <p:spPr bwMode="auto">
          <a:xfrm>
            <a:off x="2682875" y="2881948"/>
            <a:ext cx="27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>
                <a:latin typeface="Tahoma" panose="020B0604030504040204" pitchFamily="34" charset="0"/>
              </a:rPr>
              <a:t> </a:t>
            </a:r>
          </a:p>
        </p:txBody>
      </p:sp>
      <p:sp>
        <p:nvSpPr>
          <p:cNvPr id="22533" name="Rectangle 8">
            <a:hlinkClick r:id="rId5" action="ppaction://hlinkpres?slideindex=1&amp;slidetitle="/>
          </p:cNvPr>
          <p:cNvSpPr>
            <a:spLocks noChangeArrowheads="1"/>
          </p:cNvSpPr>
          <p:nvPr/>
        </p:nvSpPr>
        <p:spPr bwMode="auto">
          <a:xfrm>
            <a:off x="1284288" y="4363085"/>
            <a:ext cx="99060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fr-FR" sz="1800"/>
          </a:p>
        </p:txBody>
      </p:sp>
      <p:sp>
        <p:nvSpPr>
          <p:cNvPr id="22534" name="Rectangle 9">
            <a:hlinkClick r:id="rId6" action="ppaction://hlinkpres?slideindex=1&amp;slidetitle="/>
          </p:cNvPr>
          <p:cNvSpPr>
            <a:spLocks noChangeArrowheads="1"/>
          </p:cNvSpPr>
          <p:nvPr/>
        </p:nvSpPr>
        <p:spPr bwMode="auto">
          <a:xfrm>
            <a:off x="1284288" y="6130925"/>
            <a:ext cx="99060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fr-FR" sz="1800"/>
          </a:p>
        </p:txBody>
      </p:sp>
      <p:sp>
        <p:nvSpPr>
          <p:cNvPr id="22535" name="Text Box 13"/>
          <p:cNvSpPr txBox="1">
            <a:spLocks noChangeArrowheads="1"/>
          </p:cNvSpPr>
          <p:nvPr/>
        </p:nvSpPr>
        <p:spPr bwMode="auto">
          <a:xfrm>
            <a:off x="2411413" y="263747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fr-FR" sz="2400">
              <a:latin typeface="Tahoma" panose="020B0604030504040204" pitchFamily="34" charset="0"/>
            </a:endParaRPr>
          </a:p>
        </p:txBody>
      </p:sp>
      <p:sp>
        <p:nvSpPr>
          <p:cNvPr id="22537" name="Rectangle 15">
            <a:hlinkClick r:id="rId5" action="ppaction://hlinkpres?slideindex=1&amp;slidetitle="/>
          </p:cNvPr>
          <p:cNvSpPr>
            <a:spLocks noChangeArrowheads="1"/>
          </p:cNvSpPr>
          <p:nvPr/>
        </p:nvSpPr>
        <p:spPr bwMode="auto">
          <a:xfrm>
            <a:off x="1284288" y="4825048"/>
            <a:ext cx="99060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fr-FR" sz="1800"/>
          </a:p>
        </p:txBody>
      </p:sp>
      <p:sp>
        <p:nvSpPr>
          <p:cNvPr id="22538" name="Rectangle 20"/>
          <p:cNvSpPr>
            <a:spLocks noChangeArrowheads="1"/>
          </p:cNvSpPr>
          <p:nvPr/>
        </p:nvSpPr>
        <p:spPr bwMode="auto">
          <a:xfrm>
            <a:off x="8991600" y="2564448"/>
            <a:ext cx="5572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600" b="1">
                <a:solidFill>
                  <a:srgbClr val="008DE7"/>
                </a:solidFill>
                <a:latin typeface="Tahoma" panose="020B0604030504040204" pitchFamily="34" charset="0"/>
              </a:rPr>
              <a:t>0%</a:t>
            </a:r>
          </a:p>
        </p:txBody>
      </p:sp>
      <p:sp>
        <p:nvSpPr>
          <p:cNvPr id="22539" name="Rectangle 21"/>
          <p:cNvSpPr>
            <a:spLocks noChangeArrowheads="1"/>
          </p:cNvSpPr>
          <p:nvPr/>
        </p:nvSpPr>
        <p:spPr bwMode="auto">
          <a:xfrm>
            <a:off x="8951913" y="2945448"/>
            <a:ext cx="6873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600" b="1">
                <a:solidFill>
                  <a:srgbClr val="008DE7"/>
                </a:solidFill>
                <a:latin typeface="Tahoma" panose="020B0604030504040204" pitchFamily="34" charset="0"/>
              </a:rPr>
              <a:t>90%</a:t>
            </a:r>
          </a:p>
        </p:txBody>
      </p:sp>
      <p:sp>
        <p:nvSpPr>
          <p:cNvPr id="22540" name="Rectangle 22"/>
          <p:cNvSpPr>
            <a:spLocks noChangeArrowheads="1"/>
          </p:cNvSpPr>
          <p:nvPr/>
        </p:nvSpPr>
        <p:spPr bwMode="auto">
          <a:xfrm>
            <a:off x="8951913" y="3739198"/>
            <a:ext cx="6873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600" b="1">
                <a:solidFill>
                  <a:srgbClr val="008DE7"/>
                </a:solidFill>
                <a:latin typeface="Tahoma" panose="020B0604030504040204" pitchFamily="34" charset="0"/>
              </a:rPr>
              <a:t>99%</a:t>
            </a:r>
          </a:p>
        </p:txBody>
      </p:sp>
      <p:sp>
        <p:nvSpPr>
          <p:cNvPr id="22541" name="Rectangle 23"/>
          <p:cNvSpPr>
            <a:spLocks noChangeArrowheads="1"/>
          </p:cNvSpPr>
          <p:nvPr/>
        </p:nvSpPr>
        <p:spPr bwMode="auto">
          <a:xfrm>
            <a:off x="8904288" y="4850448"/>
            <a:ext cx="10112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600" b="1">
                <a:solidFill>
                  <a:srgbClr val="008DE7"/>
                </a:solidFill>
                <a:latin typeface="Tahoma" panose="020B0604030504040204" pitchFamily="34" charset="0"/>
              </a:rPr>
              <a:t>99,99%</a:t>
            </a:r>
          </a:p>
        </p:txBody>
      </p:sp>
      <p:sp>
        <p:nvSpPr>
          <p:cNvPr id="22542" name="Rectangle 24"/>
          <p:cNvSpPr>
            <a:spLocks noChangeArrowheads="1"/>
          </p:cNvSpPr>
          <p:nvPr/>
        </p:nvSpPr>
        <p:spPr bwMode="auto">
          <a:xfrm>
            <a:off x="8904288" y="6010910"/>
            <a:ext cx="8175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600" b="1">
                <a:solidFill>
                  <a:srgbClr val="008DE7"/>
                </a:solidFill>
                <a:latin typeface="Tahoma" panose="020B0604030504040204" pitchFamily="34" charset="0"/>
              </a:rPr>
              <a:t>100%</a:t>
            </a:r>
          </a:p>
        </p:txBody>
      </p:sp>
      <p:sp>
        <p:nvSpPr>
          <p:cNvPr id="22543" name="Rectangle 25"/>
          <p:cNvSpPr>
            <a:spLocks noChangeArrowheads="1"/>
          </p:cNvSpPr>
          <p:nvPr/>
        </p:nvSpPr>
        <p:spPr bwMode="auto">
          <a:xfrm>
            <a:off x="4541838" y="3129598"/>
            <a:ext cx="1068387" cy="3168650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100000">
                <a:srgbClr val="FFFFE9"/>
              </a:gs>
            </a:gsLst>
            <a:lin ang="2700000" scaled="1"/>
          </a:gra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fr-FR" sz="1800"/>
          </a:p>
        </p:txBody>
      </p:sp>
      <p:grpSp>
        <p:nvGrpSpPr>
          <p:cNvPr id="22544" name="Group 26"/>
          <p:cNvGrpSpPr>
            <a:grpSpLocks/>
          </p:cNvGrpSpPr>
          <p:nvPr/>
        </p:nvGrpSpPr>
        <p:grpSpPr bwMode="auto">
          <a:xfrm>
            <a:off x="4484688" y="4424998"/>
            <a:ext cx="1216025" cy="739775"/>
            <a:chOff x="2169" y="2424"/>
            <a:chExt cx="766" cy="382"/>
          </a:xfrm>
        </p:grpSpPr>
        <p:sp>
          <p:nvSpPr>
            <p:cNvPr id="22581" name="Rectangle 27"/>
            <p:cNvSpPr>
              <a:spLocks noChangeArrowheads="1"/>
            </p:cNvSpPr>
            <p:nvPr/>
          </p:nvSpPr>
          <p:spPr bwMode="auto">
            <a:xfrm>
              <a:off x="2315" y="2424"/>
              <a:ext cx="474" cy="1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800">
                  <a:solidFill>
                    <a:srgbClr val="008DE7"/>
                  </a:solidFill>
                  <a:latin typeface="Tahoma" panose="020B0604030504040204" pitchFamily="34" charset="0"/>
                </a:rPr>
                <a:t>Après</a:t>
              </a:r>
              <a:endParaRPr lang="fr-FR" altLang="fr-FR" sz="1800">
                <a:solidFill>
                  <a:srgbClr val="C692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2582" name="Rectangle 28"/>
            <p:cNvSpPr>
              <a:spLocks noChangeArrowheads="1"/>
            </p:cNvSpPr>
            <p:nvPr/>
          </p:nvSpPr>
          <p:spPr bwMode="auto">
            <a:xfrm>
              <a:off x="2169" y="2617"/>
              <a:ext cx="766" cy="1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800">
                  <a:solidFill>
                    <a:srgbClr val="008DE7"/>
                  </a:solidFill>
                  <a:latin typeface="Tahoma" panose="020B0604030504040204" pitchFamily="34" charset="0"/>
                </a:rPr>
                <a:t>Nettoyage</a:t>
              </a:r>
              <a:endParaRPr lang="fr-FR" altLang="fr-FR" sz="1800">
                <a:solidFill>
                  <a:srgbClr val="C69200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2545" name="Text Box 29"/>
          <p:cNvSpPr txBox="1">
            <a:spLocks noChangeArrowheads="1"/>
          </p:cNvSpPr>
          <p:nvPr/>
        </p:nvSpPr>
        <p:spPr bwMode="auto">
          <a:xfrm>
            <a:off x="4332288" y="1834198"/>
            <a:ext cx="17478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>
                <a:solidFill>
                  <a:srgbClr val="008DE7"/>
                </a:solidFill>
                <a:latin typeface="Tahoma" panose="020B0604030504040204" pitchFamily="34" charset="0"/>
              </a:rPr>
              <a:t>Dégrossir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>
                <a:solidFill>
                  <a:srgbClr val="008DE7"/>
                </a:solidFill>
                <a:latin typeface="Tahoma" panose="020B0604030504040204" pitchFamily="34" charset="0"/>
              </a:rPr>
              <a:t>Détremper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>
                <a:solidFill>
                  <a:srgbClr val="008DE7"/>
                </a:solidFill>
                <a:latin typeface="Tahoma" panose="020B0604030504040204" pitchFamily="34" charset="0"/>
              </a:rPr>
              <a:t>Décaper</a:t>
            </a:r>
          </a:p>
        </p:txBody>
      </p:sp>
      <p:sp>
        <p:nvSpPr>
          <p:cNvPr id="22546" name="Rectangle 30"/>
          <p:cNvSpPr>
            <a:spLocks noChangeArrowheads="1"/>
          </p:cNvSpPr>
          <p:nvPr/>
        </p:nvSpPr>
        <p:spPr bwMode="auto">
          <a:xfrm rot="-5400000">
            <a:off x="317501" y="4302760"/>
            <a:ext cx="4159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>
                <a:solidFill>
                  <a:srgbClr val="008DE7"/>
                </a:solidFill>
                <a:latin typeface="Tahoma" panose="020B0604030504040204" pitchFamily="34" charset="0"/>
              </a:rPr>
              <a:t>Nombre de bactéries au cm2</a:t>
            </a:r>
          </a:p>
        </p:txBody>
      </p:sp>
      <p:grpSp>
        <p:nvGrpSpPr>
          <p:cNvPr id="22547" name="Group 31"/>
          <p:cNvGrpSpPr>
            <a:grpSpLocks/>
          </p:cNvGrpSpPr>
          <p:nvPr/>
        </p:nvGrpSpPr>
        <p:grpSpPr bwMode="auto">
          <a:xfrm>
            <a:off x="3003550" y="2275523"/>
            <a:ext cx="7112000" cy="4567237"/>
            <a:chOff x="1178" y="650"/>
            <a:chExt cx="4480" cy="2877"/>
          </a:xfrm>
        </p:grpSpPr>
        <p:sp>
          <p:nvSpPr>
            <p:cNvPr id="22574" name="Rectangle 32"/>
            <p:cNvSpPr>
              <a:spLocks noChangeArrowheads="1"/>
            </p:cNvSpPr>
            <p:nvPr/>
          </p:nvSpPr>
          <p:spPr bwMode="auto">
            <a:xfrm rot="-5400000">
              <a:off x="4094" y="1964"/>
              <a:ext cx="28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2000" b="1">
                  <a:solidFill>
                    <a:srgbClr val="008DE7"/>
                  </a:solidFill>
                  <a:latin typeface="Tahoma" panose="020B0604030504040204" pitchFamily="34" charset="0"/>
                </a:rPr>
                <a:t>Gain obtenu exprimé en %</a:t>
              </a:r>
            </a:p>
          </p:txBody>
        </p:sp>
        <p:grpSp>
          <p:nvGrpSpPr>
            <p:cNvPr id="22575" name="Group 33"/>
            <p:cNvGrpSpPr>
              <a:grpSpLocks/>
            </p:cNvGrpSpPr>
            <p:nvPr/>
          </p:nvGrpSpPr>
          <p:grpSpPr bwMode="auto">
            <a:xfrm>
              <a:off x="1178" y="793"/>
              <a:ext cx="3732" cy="2627"/>
              <a:chOff x="1178" y="793"/>
              <a:chExt cx="3732" cy="2627"/>
            </a:xfrm>
          </p:grpSpPr>
          <p:sp>
            <p:nvSpPr>
              <p:cNvPr id="22576" name="Rectangle 34"/>
              <p:cNvSpPr>
                <a:spLocks noChangeArrowheads="1"/>
              </p:cNvSpPr>
              <p:nvPr/>
            </p:nvSpPr>
            <p:spPr bwMode="auto">
              <a:xfrm>
                <a:off x="1356" y="3170"/>
                <a:ext cx="3377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fr-FR" altLang="fr-FR" sz="2000" i="1">
                    <a:solidFill>
                      <a:srgbClr val="008DE7"/>
                    </a:solidFill>
                    <a:latin typeface="Tahoma" panose="020B0604030504040204" pitchFamily="34" charset="0"/>
                  </a:rPr>
                  <a:t>SOURCE : P. MARIS (C.N.E.V.A. FOUGERES)</a:t>
                </a:r>
              </a:p>
            </p:txBody>
          </p:sp>
          <p:grpSp>
            <p:nvGrpSpPr>
              <p:cNvPr id="22577" name="Group 35"/>
              <p:cNvGrpSpPr>
                <a:grpSpLocks/>
              </p:cNvGrpSpPr>
              <p:nvPr/>
            </p:nvGrpSpPr>
            <p:grpSpPr bwMode="auto">
              <a:xfrm>
                <a:off x="1178" y="793"/>
                <a:ext cx="3732" cy="2406"/>
                <a:chOff x="1178" y="793"/>
                <a:chExt cx="3732" cy="2406"/>
              </a:xfrm>
            </p:grpSpPr>
            <p:sp>
              <p:nvSpPr>
                <p:cNvPr id="22578" name="Line 36"/>
                <p:cNvSpPr>
                  <a:spLocks noChangeShapeType="1"/>
                </p:cNvSpPr>
                <p:nvPr/>
              </p:nvSpPr>
              <p:spPr bwMode="auto">
                <a:xfrm>
                  <a:off x="1178" y="3199"/>
                  <a:ext cx="3732" cy="0"/>
                </a:xfrm>
                <a:prstGeom prst="line">
                  <a:avLst/>
                </a:prstGeom>
                <a:noFill/>
                <a:ln w="38100">
                  <a:solidFill>
                    <a:srgbClr val="008DE7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2579" name="Line 37"/>
                <p:cNvSpPr>
                  <a:spLocks noChangeShapeType="1"/>
                </p:cNvSpPr>
                <p:nvPr/>
              </p:nvSpPr>
              <p:spPr bwMode="auto">
                <a:xfrm flipV="1">
                  <a:off x="1178" y="793"/>
                  <a:ext cx="0" cy="2406"/>
                </a:xfrm>
                <a:prstGeom prst="line">
                  <a:avLst/>
                </a:prstGeom>
                <a:noFill/>
                <a:ln w="38100">
                  <a:solidFill>
                    <a:srgbClr val="008DE7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2580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4910" y="793"/>
                  <a:ext cx="0" cy="2406"/>
                </a:xfrm>
                <a:prstGeom prst="line">
                  <a:avLst/>
                </a:prstGeom>
                <a:noFill/>
                <a:ln w="38100">
                  <a:solidFill>
                    <a:srgbClr val="008DE7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</p:grpSp>
      </p:grpSp>
      <p:sp>
        <p:nvSpPr>
          <p:cNvPr id="22548" name="Rectangle 39"/>
          <p:cNvSpPr>
            <a:spLocks noChangeArrowheads="1"/>
          </p:cNvSpPr>
          <p:nvPr/>
        </p:nvSpPr>
        <p:spPr bwMode="auto">
          <a:xfrm>
            <a:off x="3213100" y="2748598"/>
            <a:ext cx="1068388" cy="3568700"/>
          </a:xfrm>
          <a:prstGeom prst="rect">
            <a:avLst/>
          </a:prstGeom>
          <a:gradFill rotWithShape="0">
            <a:gsLst>
              <a:gs pos="0">
                <a:srgbClr val="008DE7"/>
              </a:gs>
              <a:gs pos="100000">
                <a:srgbClr val="99CCFF"/>
              </a:gs>
            </a:gsLst>
            <a:lin ang="2700000" scaled="1"/>
          </a:gra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8DE7"/>
            </a:extrusionClr>
            <a:contourClr>
              <a:srgbClr val="008DE7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fr-FR" sz="1800"/>
          </a:p>
        </p:txBody>
      </p:sp>
      <p:grpSp>
        <p:nvGrpSpPr>
          <p:cNvPr id="22549" name="Group 40"/>
          <p:cNvGrpSpPr>
            <a:grpSpLocks/>
          </p:cNvGrpSpPr>
          <p:nvPr/>
        </p:nvGrpSpPr>
        <p:grpSpPr bwMode="auto">
          <a:xfrm>
            <a:off x="3140075" y="4424998"/>
            <a:ext cx="1216025" cy="674687"/>
            <a:chOff x="1349" y="2424"/>
            <a:chExt cx="766" cy="425"/>
          </a:xfrm>
        </p:grpSpPr>
        <p:sp>
          <p:nvSpPr>
            <p:cNvPr id="22572" name="Rectangle 41"/>
            <p:cNvSpPr>
              <a:spLocks noChangeArrowheads="1"/>
            </p:cNvSpPr>
            <p:nvPr/>
          </p:nvSpPr>
          <p:spPr bwMode="auto">
            <a:xfrm>
              <a:off x="1493" y="2424"/>
              <a:ext cx="47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8DE7"/>
                      </a:gs>
                      <a:gs pos="100000">
                        <a:srgbClr val="99CCFF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800">
                  <a:solidFill>
                    <a:srgbClr val="FFFF00"/>
                  </a:solidFill>
                  <a:latin typeface="Tahoma" panose="020B0604030504040204" pitchFamily="34" charset="0"/>
                </a:rPr>
                <a:t>Avant</a:t>
              </a:r>
              <a:endParaRPr lang="fr-FR" altLang="fr-FR" sz="1800">
                <a:solidFill>
                  <a:srgbClr val="C692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2573" name="Rectangle 42"/>
            <p:cNvSpPr>
              <a:spLocks noChangeArrowheads="1"/>
            </p:cNvSpPr>
            <p:nvPr/>
          </p:nvSpPr>
          <p:spPr bwMode="auto">
            <a:xfrm>
              <a:off x="1349" y="2618"/>
              <a:ext cx="76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8DE7"/>
                      </a:gs>
                      <a:gs pos="100000">
                        <a:srgbClr val="99CCFF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800">
                  <a:solidFill>
                    <a:srgbClr val="FFFF00"/>
                  </a:solidFill>
                  <a:latin typeface="Tahoma" panose="020B0604030504040204" pitchFamily="34" charset="0"/>
                </a:rPr>
                <a:t>Nettoyage</a:t>
              </a:r>
              <a:endParaRPr lang="fr-FR" altLang="fr-FR" sz="1800">
                <a:solidFill>
                  <a:schemeClr val="bg1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2550" name="Text Box 43"/>
          <p:cNvSpPr txBox="1">
            <a:spLocks noChangeArrowheads="1"/>
          </p:cNvSpPr>
          <p:nvPr/>
        </p:nvSpPr>
        <p:spPr bwMode="auto">
          <a:xfrm>
            <a:off x="3049588" y="2824798"/>
            <a:ext cx="12636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333399">
                    <a:alpha val="50195"/>
                  </a:srgbClr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 dirty="0">
                <a:latin typeface="Tahoma" panose="020B0604030504040204" pitchFamily="34" charset="0"/>
              </a:rPr>
              <a:t>10</a:t>
            </a:r>
            <a:r>
              <a:rPr lang="fr-FR" altLang="fr-FR" sz="1000" b="1" baseline="30000" dirty="0">
                <a:latin typeface="Tahoma" panose="020B0604030504040204" pitchFamily="34" charset="0"/>
              </a:rPr>
              <a:t>9 :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 baseline="30000" dirty="0">
                <a:latin typeface="Tahoma" panose="020B0604030504040204" pitchFamily="34" charset="0"/>
              </a:rPr>
              <a:t> </a:t>
            </a:r>
            <a:r>
              <a:rPr lang="fr-FR" altLang="fr-FR" sz="1000" b="1" dirty="0">
                <a:latin typeface="Tahoma" panose="020B0604030504040204" pitchFamily="34" charset="0"/>
              </a:rPr>
              <a:t>1 000 000 000 de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 dirty="0">
                <a:latin typeface="Tahoma" panose="020B0604030504040204" pitchFamily="34" charset="0"/>
              </a:rPr>
              <a:t> germes /cm2</a:t>
            </a:r>
          </a:p>
        </p:txBody>
      </p:sp>
      <p:sp>
        <p:nvSpPr>
          <p:cNvPr id="22551" name="Rectangle 44"/>
          <p:cNvSpPr>
            <a:spLocks noChangeArrowheads="1"/>
          </p:cNvSpPr>
          <p:nvPr/>
        </p:nvSpPr>
        <p:spPr bwMode="auto">
          <a:xfrm>
            <a:off x="7380288" y="5110798"/>
            <a:ext cx="1143000" cy="1143000"/>
          </a:xfrm>
          <a:prstGeom prst="rect">
            <a:avLst/>
          </a:prstGeom>
          <a:gradFill rotWithShape="0">
            <a:gsLst>
              <a:gs pos="0">
                <a:srgbClr val="F08F00"/>
              </a:gs>
              <a:gs pos="100000">
                <a:srgbClr val="F9D293"/>
              </a:gs>
            </a:gsLst>
            <a:lin ang="2700000" scaled="1"/>
          </a:gra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08F00"/>
            </a:extrusionClr>
            <a:contourClr>
              <a:srgbClr val="F08F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fr-FR" sz="1800"/>
          </a:p>
        </p:txBody>
      </p:sp>
      <p:sp>
        <p:nvSpPr>
          <p:cNvPr id="22552" name="Text Box 45"/>
          <p:cNvSpPr txBox="1">
            <a:spLocks noChangeArrowheads="1"/>
          </p:cNvSpPr>
          <p:nvPr/>
        </p:nvSpPr>
        <p:spPr bwMode="auto">
          <a:xfrm rot="-5353568">
            <a:off x="6313488" y="2762885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>
                <a:solidFill>
                  <a:srgbClr val="000099"/>
                </a:solidFill>
                <a:latin typeface="Tahoma" panose="020B0604030504040204" pitchFamily="34" charset="0"/>
              </a:rPr>
              <a:t>Vide sanitaire</a:t>
            </a:r>
          </a:p>
        </p:txBody>
      </p:sp>
      <p:grpSp>
        <p:nvGrpSpPr>
          <p:cNvPr id="22553" name="Group 46"/>
          <p:cNvGrpSpPr>
            <a:grpSpLocks/>
          </p:cNvGrpSpPr>
          <p:nvPr/>
        </p:nvGrpSpPr>
        <p:grpSpPr bwMode="auto">
          <a:xfrm>
            <a:off x="2457450" y="2481898"/>
            <a:ext cx="588963" cy="419100"/>
            <a:chOff x="835" y="939"/>
            <a:chExt cx="371" cy="264"/>
          </a:xfrm>
        </p:grpSpPr>
        <p:sp>
          <p:nvSpPr>
            <p:cNvPr id="22570" name="Rectangle 47"/>
            <p:cNvSpPr>
              <a:spLocks noChangeArrowheads="1"/>
            </p:cNvSpPr>
            <p:nvPr/>
          </p:nvSpPr>
          <p:spPr bwMode="auto">
            <a:xfrm>
              <a:off x="835" y="972"/>
              <a:ext cx="30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800" b="1">
                  <a:solidFill>
                    <a:srgbClr val="008DE7"/>
                  </a:solidFill>
                  <a:latin typeface="Tahoma" panose="020B0604030504040204" pitchFamily="34" charset="0"/>
                </a:rPr>
                <a:t>10</a:t>
              </a:r>
            </a:p>
          </p:txBody>
        </p:sp>
        <p:sp>
          <p:nvSpPr>
            <p:cNvPr id="22571" name="Rectangle 48"/>
            <p:cNvSpPr>
              <a:spLocks noChangeArrowheads="1"/>
            </p:cNvSpPr>
            <p:nvPr/>
          </p:nvSpPr>
          <p:spPr bwMode="auto">
            <a:xfrm>
              <a:off x="1029" y="939"/>
              <a:ext cx="17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200" b="1">
                  <a:solidFill>
                    <a:srgbClr val="008DE7"/>
                  </a:solidFill>
                  <a:latin typeface="Tahoma" panose="020B0604030504040204" pitchFamily="34" charset="0"/>
                </a:rPr>
                <a:t>9</a:t>
              </a:r>
            </a:p>
          </p:txBody>
        </p:sp>
      </p:grpSp>
      <p:grpSp>
        <p:nvGrpSpPr>
          <p:cNvPr id="22554" name="Group 49"/>
          <p:cNvGrpSpPr>
            <a:grpSpLocks/>
          </p:cNvGrpSpPr>
          <p:nvPr/>
        </p:nvGrpSpPr>
        <p:grpSpPr bwMode="auto">
          <a:xfrm>
            <a:off x="2457450" y="3702685"/>
            <a:ext cx="622300" cy="417513"/>
            <a:chOff x="835" y="1787"/>
            <a:chExt cx="392" cy="263"/>
          </a:xfrm>
        </p:grpSpPr>
        <p:sp>
          <p:nvSpPr>
            <p:cNvPr id="22568" name="Rectangle 50"/>
            <p:cNvSpPr>
              <a:spLocks noChangeArrowheads="1"/>
            </p:cNvSpPr>
            <p:nvPr/>
          </p:nvSpPr>
          <p:spPr bwMode="auto">
            <a:xfrm>
              <a:off x="835" y="1819"/>
              <a:ext cx="34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800" b="1">
                  <a:solidFill>
                    <a:srgbClr val="008DE7"/>
                  </a:solidFill>
                  <a:latin typeface="Tahoma" panose="020B0604030504040204" pitchFamily="34" charset="0"/>
                </a:rPr>
                <a:t>10</a:t>
              </a:r>
              <a:r>
                <a:rPr lang="fr-FR" altLang="fr-FR" sz="1800">
                  <a:solidFill>
                    <a:srgbClr val="008DE7"/>
                  </a:solidFill>
                  <a:latin typeface="Tahoma" panose="020B0604030504040204" pitchFamily="34" charset="0"/>
                </a:rPr>
                <a:t> </a:t>
              </a:r>
            </a:p>
          </p:txBody>
        </p:sp>
        <p:sp>
          <p:nvSpPr>
            <p:cNvPr id="22569" name="Rectangle 51"/>
            <p:cNvSpPr>
              <a:spLocks noChangeArrowheads="1"/>
            </p:cNvSpPr>
            <p:nvPr/>
          </p:nvSpPr>
          <p:spPr bwMode="auto">
            <a:xfrm>
              <a:off x="1050" y="1787"/>
              <a:ext cx="17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200" b="1">
                  <a:solidFill>
                    <a:srgbClr val="008DE7"/>
                  </a:solidFill>
                  <a:latin typeface="Tahoma" panose="020B0604030504040204" pitchFamily="34" charset="0"/>
                </a:rPr>
                <a:t>6</a:t>
              </a:r>
            </a:p>
          </p:txBody>
        </p:sp>
      </p:grpSp>
      <p:grpSp>
        <p:nvGrpSpPr>
          <p:cNvPr id="22555" name="Group 52"/>
          <p:cNvGrpSpPr>
            <a:grpSpLocks/>
          </p:cNvGrpSpPr>
          <p:nvPr/>
        </p:nvGrpSpPr>
        <p:grpSpPr bwMode="auto">
          <a:xfrm>
            <a:off x="2457450" y="4769485"/>
            <a:ext cx="622300" cy="417513"/>
            <a:chOff x="835" y="2404"/>
            <a:chExt cx="392" cy="263"/>
          </a:xfrm>
        </p:grpSpPr>
        <p:sp>
          <p:nvSpPr>
            <p:cNvPr id="22566" name="Rectangle 53"/>
            <p:cNvSpPr>
              <a:spLocks noChangeArrowheads="1"/>
            </p:cNvSpPr>
            <p:nvPr/>
          </p:nvSpPr>
          <p:spPr bwMode="auto">
            <a:xfrm>
              <a:off x="835" y="2436"/>
              <a:ext cx="34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800" b="1">
                  <a:solidFill>
                    <a:srgbClr val="008DE7"/>
                  </a:solidFill>
                  <a:latin typeface="Tahoma" panose="020B0604030504040204" pitchFamily="34" charset="0"/>
                </a:rPr>
                <a:t>10 </a:t>
              </a:r>
            </a:p>
          </p:txBody>
        </p:sp>
        <p:sp>
          <p:nvSpPr>
            <p:cNvPr id="22567" name="Rectangle 54"/>
            <p:cNvSpPr>
              <a:spLocks noChangeArrowheads="1"/>
            </p:cNvSpPr>
            <p:nvPr/>
          </p:nvSpPr>
          <p:spPr bwMode="auto">
            <a:xfrm>
              <a:off x="1050" y="2404"/>
              <a:ext cx="17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200" b="1">
                  <a:solidFill>
                    <a:srgbClr val="008DE7"/>
                  </a:solidFill>
                  <a:latin typeface="Tahoma" panose="020B0604030504040204" pitchFamily="34" charset="0"/>
                </a:rPr>
                <a:t>3</a:t>
              </a:r>
            </a:p>
          </p:txBody>
        </p:sp>
      </p:grpSp>
      <p:sp>
        <p:nvSpPr>
          <p:cNvPr id="22556" name="Rectangle 55"/>
          <p:cNvSpPr>
            <a:spLocks noChangeArrowheads="1"/>
          </p:cNvSpPr>
          <p:nvPr/>
        </p:nvSpPr>
        <p:spPr bwMode="auto">
          <a:xfrm>
            <a:off x="2617788" y="5963285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800" b="1">
                <a:solidFill>
                  <a:srgbClr val="008DE7"/>
                </a:solidFill>
                <a:latin typeface="Tahoma" panose="020B0604030504040204" pitchFamily="34" charset="0"/>
              </a:rPr>
              <a:t>0</a:t>
            </a:r>
          </a:p>
        </p:txBody>
      </p:sp>
      <p:sp>
        <p:nvSpPr>
          <p:cNvPr id="22557" name="Text Box 56"/>
          <p:cNvSpPr txBox="1">
            <a:spLocks noChangeArrowheads="1"/>
          </p:cNvSpPr>
          <p:nvPr/>
        </p:nvSpPr>
        <p:spPr bwMode="auto">
          <a:xfrm>
            <a:off x="4459288" y="3205798"/>
            <a:ext cx="11684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333399">
                    <a:alpha val="50195"/>
                  </a:srgbClr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>
                <a:latin typeface="Tahoma" panose="020B0604030504040204" pitchFamily="34" charset="0"/>
              </a:rPr>
              <a:t>10</a:t>
            </a:r>
            <a:r>
              <a:rPr lang="fr-FR" altLang="fr-FR" sz="1000" b="1" baseline="30000">
                <a:latin typeface="Tahoma" panose="020B0604030504040204" pitchFamily="34" charset="0"/>
              </a:rPr>
              <a:t>8 :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 baseline="30000">
                <a:latin typeface="Tahoma" panose="020B0604030504040204" pitchFamily="34" charset="0"/>
              </a:rPr>
              <a:t> </a:t>
            </a:r>
            <a:r>
              <a:rPr lang="fr-FR" altLang="fr-FR" sz="1000" b="1">
                <a:latin typeface="Tahoma" panose="020B0604030504040204" pitchFamily="34" charset="0"/>
              </a:rPr>
              <a:t>1 00 000 000 de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>
                <a:latin typeface="Tahoma" panose="020B0604030504040204" pitchFamily="34" charset="0"/>
              </a:rPr>
              <a:t> germes /cm2</a:t>
            </a:r>
          </a:p>
        </p:txBody>
      </p:sp>
      <p:grpSp>
        <p:nvGrpSpPr>
          <p:cNvPr id="22558" name="Group 57"/>
          <p:cNvGrpSpPr>
            <a:grpSpLocks/>
          </p:cNvGrpSpPr>
          <p:nvPr/>
        </p:nvGrpSpPr>
        <p:grpSpPr bwMode="auto">
          <a:xfrm>
            <a:off x="5772150" y="3883660"/>
            <a:ext cx="1366838" cy="2386013"/>
            <a:chOff x="3084" y="2176"/>
            <a:chExt cx="940" cy="1019"/>
          </a:xfrm>
        </p:grpSpPr>
        <p:sp>
          <p:nvSpPr>
            <p:cNvPr id="22564" name="Rectangle 58"/>
            <p:cNvSpPr>
              <a:spLocks noChangeArrowheads="1"/>
            </p:cNvSpPr>
            <p:nvPr/>
          </p:nvSpPr>
          <p:spPr bwMode="auto">
            <a:xfrm>
              <a:off x="3161" y="2176"/>
              <a:ext cx="811" cy="1019"/>
            </a:xfrm>
            <a:prstGeom prst="rect">
              <a:avLst/>
            </a:prstGeom>
            <a:gradFill rotWithShape="0">
              <a:gsLst>
                <a:gs pos="0">
                  <a:srgbClr val="FF9933"/>
                </a:gs>
                <a:gs pos="100000">
                  <a:srgbClr val="FFFF00"/>
                </a:gs>
              </a:gsLst>
              <a:lin ang="27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fr-FR" altLang="fr-FR" sz="1800"/>
            </a:p>
          </p:txBody>
        </p:sp>
        <p:sp>
          <p:nvSpPr>
            <p:cNvPr id="22565" name="Rectangle 59"/>
            <p:cNvSpPr>
              <a:spLocks noChangeArrowheads="1"/>
            </p:cNvSpPr>
            <p:nvPr/>
          </p:nvSpPr>
          <p:spPr bwMode="auto">
            <a:xfrm>
              <a:off x="3084" y="2630"/>
              <a:ext cx="940" cy="2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600" b="1">
                  <a:solidFill>
                    <a:srgbClr val="008DE7"/>
                  </a:solidFill>
                  <a:latin typeface="Tahoma" panose="020B0604030504040204" pitchFamily="34" charset="0"/>
                </a:rPr>
                <a:t>1ère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fr-FR" sz="1600" b="1">
                  <a:solidFill>
                    <a:srgbClr val="008DE7"/>
                  </a:solidFill>
                  <a:latin typeface="Tahoma" panose="020B0604030504040204" pitchFamily="34" charset="0"/>
                </a:rPr>
                <a:t> </a:t>
              </a:r>
              <a:r>
                <a:rPr lang="fr-FR" altLang="fr-FR" sz="1400" b="1">
                  <a:solidFill>
                    <a:srgbClr val="008DE7"/>
                  </a:solidFill>
                  <a:latin typeface="Tahoma" panose="020B0604030504040204" pitchFamily="34" charset="0"/>
                </a:rPr>
                <a:t>Désinfection</a:t>
              </a:r>
            </a:p>
          </p:txBody>
        </p:sp>
      </p:grpSp>
      <p:sp>
        <p:nvSpPr>
          <p:cNvPr id="22559" name="Text Box 60"/>
          <p:cNvSpPr txBox="1">
            <a:spLocks noChangeArrowheads="1"/>
          </p:cNvSpPr>
          <p:nvPr/>
        </p:nvSpPr>
        <p:spPr bwMode="auto">
          <a:xfrm>
            <a:off x="5681663" y="3053398"/>
            <a:ext cx="1808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>
                <a:solidFill>
                  <a:srgbClr val="008DE7"/>
                </a:solidFill>
                <a:latin typeface="Tahoma" panose="020B0604030504040204" pitchFamily="34" charset="0"/>
              </a:rPr>
              <a:t>Désinfecter</a:t>
            </a:r>
          </a:p>
        </p:txBody>
      </p:sp>
      <p:sp>
        <p:nvSpPr>
          <p:cNvPr id="22560" name="Text Box 61"/>
          <p:cNvSpPr txBox="1">
            <a:spLocks noChangeArrowheads="1"/>
          </p:cNvSpPr>
          <p:nvPr/>
        </p:nvSpPr>
        <p:spPr bwMode="auto">
          <a:xfrm>
            <a:off x="5867400" y="3891598"/>
            <a:ext cx="1174750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333399">
                    <a:alpha val="50195"/>
                  </a:srgbClr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>
                <a:latin typeface="Tahoma" panose="020B0604030504040204" pitchFamily="34" charset="0"/>
              </a:rPr>
              <a:t>10</a:t>
            </a:r>
            <a:r>
              <a:rPr lang="fr-FR" altLang="fr-FR" sz="1000" b="1" baseline="30000">
                <a:latin typeface="Tahoma" panose="020B0604030504040204" pitchFamily="34" charset="0"/>
              </a:rPr>
              <a:t>6 :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 baseline="30000">
                <a:latin typeface="Tahoma" panose="020B0604030504040204" pitchFamily="34" charset="0"/>
              </a:rPr>
              <a:t> </a:t>
            </a:r>
            <a:r>
              <a:rPr lang="fr-FR" altLang="fr-FR" sz="1000" b="1">
                <a:latin typeface="Tahoma" panose="020B0604030504040204" pitchFamily="34" charset="0"/>
              </a:rPr>
              <a:t>1  000 000 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>
                <a:latin typeface="Tahoma" panose="020B0604030504040204" pitchFamily="34" charset="0"/>
              </a:rPr>
              <a:t>de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>
                <a:latin typeface="Tahoma" panose="020B0604030504040204" pitchFamily="34" charset="0"/>
              </a:rPr>
              <a:t> germes /cm2</a:t>
            </a:r>
          </a:p>
        </p:txBody>
      </p:sp>
      <p:sp>
        <p:nvSpPr>
          <p:cNvPr id="22561" name="Rectangle 62"/>
          <p:cNvSpPr>
            <a:spLocks noChangeArrowheads="1"/>
          </p:cNvSpPr>
          <p:nvPr/>
        </p:nvSpPr>
        <p:spPr bwMode="auto">
          <a:xfrm>
            <a:off x="7285038" y="5787073"/>
            <a:ext cx="13589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08F00"/>
                    </a:gs>
                    <a:gs pos="100000">
                      <a:srgbClr val="F9D293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400" b="1">
                <a:solidFill>
                  <a:srgbClr val="008DE7"/>
                </a:solidFill>
                <a:latin typeface="Tahoma" panose="020B0604030504040204" pitchFamily="34" charset="0"/>
              </a:rPr>
              <a:t>Désinfection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400" b="1">
                <a:solidFill>
                  <a:srgbClr val="008DE7"/>
                </a:solidFill>
                <a:latin typeface="Tahoma" panose="020B0604030504040204" pitchFamily="34" charset="0"/>
              </a:rPr>
              <a:t>terminale</a:t>
            </a:r>
          </a:p>
        </p:txBody>
      </p:sp>
      <p:sp>
        <p:nvSpPr>
          <p:cNvPr id="22562" name="Text Box 63"/>
          <p:cNvSpPr txBox="1">
            <a:spLocks noChangeArrowheads="1"/>
          </p:cNvSpPr>
          <p:nvPr/>
        </p:nvSpPr>
        <p:spPr bwMode="auto">
          <a:xfrm>
            <a:off x="7318375" y="5094923"/>
            <a:ext cx="12049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333399">
                    <a:alpha val="50195"/>
                  </a:srgbClr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>
                <a:latin typeface="Tahoma" panose="020B0604030504040204" pitchFamily="34" charset="0"/>
              </a:rPr>
              <a:t>10</a:t>
            </a:r>
            <a:r>
              <a:rPr lang="fr-FR" altLang="fr-FR" sz="1000" b="1" baseline="30000">
                <a:latin typeface="Tahoma" panose="020B0604030504040204" pitchFamily="34" charset="0"/>
              </a:rPr>
              <a:t>3 :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 baseline="30000">
                <a:latin typeface="Tahoma" panose="020B0604030504040204" pitchFamily="34" charset="0"/>
              </a:rPr>
              <a:t> </a:t>
            </a:r>
            <a:r>
              <a:rPr lang="fr-FR" altLang="fr-FR" sz="1000" b="1">
                <a:latin typeface="Tahoma" panose="020B0604030504040204" pitchFamily="34" charset="0"/>
              </a:rPr>
              <a:t>1 000</a:t>
            </a:r>
          </a:p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fr-FR" altLang="fr-FR" sz="1000" b="1">
                <a:latin typeface="Tahoma" panose="020B0604030504040204" pitchFamily="34" charset="0"/>
              </a:rPr>
              <a:t> germes /cm2</a:t>
            </a:r>
          </a:p>
        </p:txBody>
      </p:sp>
      <p:sp>
        <p:nvSpPr>
          <p:cNvPr id="22563" name="Text Box 64"/>
          <p:cNvSpPr txBox="1">
            <a:spLocks noChangeArrowheads="1"/>
          </p:cNvSpPr>
          <p:nvPr/>
        </p:nvSpPr>
        <p:spPr bwMode="auto">
          <a:xfrm>
            <a:off x="7172325" y="4256723"/>
            <a:ext cx="1808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>
                <a:solidFill>
                  <a:srgbClr val="008DE7"/>
                </a:solidFill>
                <a:latin typeface="Tahoma" panose="020B0604030504040204" pitchFamily="34" charset="0"/>
              </a:rPr>
              <a:t>Désinfecter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144260"/>
            <a:ext cx="406400" cy="406400"/>
          </a:xfrm>
          <a:prstGeom prst="rect">
            <a:avLst/>
          </a:prstGeom>
        </p:spPr>
      </p:pic>
      <p:sp>
        <p:nvSpPr>
          <p:cNvPr id="63" name="Rectangle 62"/>
          <p:cNvSpPr/>
          <p:nvPr/>
        </p:nvSpPr>
        <p:spPr>
          <a:xfrm>
            <a:off x="0" y="3623"/>
            <a:ext cx="10237788" cy="947794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étapes CLES du N&amp;D 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26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00"/>
    </mc:Choice>
    <mc:Fallback xmlns="">
      <p:transition spd="slow" advTm="19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Nettoyage et désinfection au vide sanitaire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09600" y="2538208"/>
            <a:ext cx="10707330" cy="2043624"/>
          </a:xfrm>
        </p:spPr>
        <p:txBody>
          <a:bodyPr/>
          <a:lstStyle/>
          <a:p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Je définis un plan de N&amp;D 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(fiche </a:t>
            </a:r>
            <a:r>
              <a:rPr lang="fr-FR" sz="4800" dirty="0" err="1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Itavi</a:t>
            </a: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 n°8)</a:t>
            </a:r>
            <a:endParaRPr lang="fr-FR" sz="4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91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1"/>
            <a:ext cx="10237788" cy="113157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 définis un plan de N&amp;D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874" y="2217421"/>
            <a:ext cx="11279317" cy="336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29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1"/>
            <a:ext cx="10237788" cy="113157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Préparer le site de production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10" y="1385648"/>
            <a:ext cx="9720578" cy="530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4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0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Préparer le site de production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652" y="2541724"/>
            <a:ext cx="9222136" cy="414731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652" y="1455209"/>
            <a:ext cx="9222136" cy="108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61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0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Préparer le site de production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74" y="1457325"/>
            <a:ext cx="10106025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84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0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Nettoyage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706" y="1553815"/>
            <a:ext cx="9637350" cy="498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06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419" y="1725905"/>
            <a:ext cx="9978231" cy="10891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0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Nettoyage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098" y="2715614"/>
            <a:ext cx="9951160" cy="272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40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0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Désinfection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31" y="1714600"/>
            <a:ext cx="10047014" cy="431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39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0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Vide sanitaire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003" y="2148841"/>
            <a:ext cx="9963656" cy="362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969" y="1700420"/>
            <a:ext cx="9648825" cy="105727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0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Vide sanitaire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729" y="2737817"/>
            <a:ext cx="9877425" cy="38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7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0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 </a:t>
            </a: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rapporte les opérations de </a:t>
            </a: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N&amp;D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48940"/>
            <a:ext cx="12021002" cy="184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3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Nettoyage et désinfection au vide sanitaire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5310" y="2538208"/>
            <a:ext cx="10707330" cy="2043624"/>
          </a:xfrm>
        </p:spPr>
        <p:txBody>
          <a:bodyPr/>
          <a:lstStyle/>
          <a:p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Je contrôle l’efficacité du N&amp;D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(fiche </a:t>
            </a:r>
            <a:r>
              <a:rPr lang="fr-FR" sz="4800" dirty="0" err="1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Itavi</a:t>
            </a: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 n°9)</a:t>
            </a:r>
            <a:endParaRPr lang="fr-FR" sz="4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8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8922" y="1330787"/>
            <a:ext cx="7418282" cy="552721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-1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 contrôle l’efficacité du N&amp;D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89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4805" y="1745103"/>
            <a:ext cx="8023860" cy="435102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-1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 contrôle l’efficacité du N&amp;D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24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257" y="1368689"/>
            <a:ext cx="6264070" cy="542048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-1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 contrôle l’efficacité du N&amp;D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09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041" y="1317524"/>
            <a:ext cx="7011282" cy="54612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1D9A4B8-0D90-46A4-AF96-698154EE49FE}"/>
              </a:ext>
            </a:extLst>
          </p:cNvPr>
          <p:cNvSpPr/>
          <p:nvPr/>
        </p:nvSpPr>
        <p:spPr>
          <a:xfrm>
            <a:off x="0" y="-1"/>
            <a:ext cx="10237788" cy="1200727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 contrôle l’efficacité du N&amp;D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88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559" y="4324867"/>
            <a:ext cx="2103564" cy="21035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595" y="4108533"/>
            <a:ext cx="1351938" cy="6785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2243" y="4057340"/>
            <a:ext cx="1410156" cy="7050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9145" y="4989312"/>
            <a:ext cx="1274173" cy="63708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2149" y="4020771"/>
            <a:ext cx="664920" cy="85412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737124" y="0"/>
            <a:ext cx="2430162" cy="17299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632" y="-183979"/>
            <a:ext cx="3358977" cy="335897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365785" y="2627854"/>
            <a:ext cx="9725495" cy="575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Les antibiotiques, quand il faut, comme il faut, gardons le cap ! </a:t>
            </a:r>
            <a:endParaRPr lang="fr-FR" sz="24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28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position de charte graphique - MOBILIS'ACTION VF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Proposition de charte graphique - MOBILIS'ACTION VF</Template>
  <TotalTime>735</TotalTime>
  <Words>771</Words>
  <Application>Microsoft Office PowerPoint</Application>
  <PresentationFormat>Grand écran</PresentationFormat>
  <Paragraphs>201</Paragraphs>
  <Slides>31</Slides>
  <Notes>20</Notes>
  <HiddenSlides>0</HiddenSlides>
  <MMClips>12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41" baseType="lpstr">
      <vt:lpstr>Arial</vt:lpstr>
      <vt:lpstr>Arial Rounded MT Bold</vt:lpstr>
      <vt:lpstr>Calibri</vt:lpstr>
      <vt:lpstr>Calibri Light</vt:lpstr>
      <vt:lpstr>Courier New</vt:lpstr>
      <vt:lpstr>DIN-Regular</vt:lpstr>
      <vt:lpstr>Tahoma</vt:lpstr>
      <vt:lpstr>Times New Roman</vt:lpstr>
      <vt:lpstr>Wingdings</vt:lpstr>
      <vt:lpstr>Proposition de charte graphique - MOBILIS'ACTION VF</vt:lpstr>
      <vt:lpstr>Présentation PowerPoint</vt:lpstr>
      <vt:lpstr>Présentation PowerPoint</vt:lpstr>
      <vt:lpstr>Présentation PowerPoint</vt:lpstr>
      <vt:lpstr>Les étapes incontournables  du nettoyage et de la désinfection du bâtiment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Je définis un plan de N&amp;D  (fiche Itavi n°8)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Je contrôle l’efficacité du N&amp;D (fiche Itavi n°9)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Comment déterminer les volumes de détergent ou de désinfection?</dc:title>
  <dc:creator>Julie FONTAINE</dc:creator>
  <cp:lastModifiedBy>Anne-Christine ACL. LEFORT</cp:lastModifiedBy>
  <cp:revision>228</cp:revision>
  <dcterms:created xsi:type="dcterms:W3CDTF">2019-10-04T11:59:11Z</dcterms:created>
  <dcterms:modified xsi:type="dcterms:W3CDTF">2021-02-10T08:01:19Z</dcterms:modified>
</cp:coreProperties>
</file>