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.xml" ContentType="application/vnd.openxmlformats-officedocument.presentationml.tags+xml"/>
  <Override PartName="/ppt/notesSlides/notesSlide11.xml" ContentType="application/vnd.openxmlformats-officedocument.presentationml.notesSlide+xml"/>
  <Override PartName="/ppt/tags/tag2.xml" ContentType="application/vnd.openxmlformats-officedocument.presentationml.tags+xml"/>
  <Override PartName="/ppt/notesSlides/notesSlide12.xml" ContentType="application/vnd.openxmlformats-officedocument.presentationml.notesSlide+xml"/>
  <Override PartName="/ppt/tags/tag3.xml" ContentType="application/vnd.openxmlformats-officedocument.presentationml.tags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handoutMasterIdLst>
    <p:handoutMasterId r:id="rId28"/>
  </p:handoutMasterIdLst>
  <p:sldIdLst>
    <p:sldId id="357" r:id="rId2"/>
    <p:sldId id="261" r:id="rId3"/>
    <p:sldId id="291" r:id="rId4"/>
    <p:sldId id="292" r:id="rId5"/>
    <p:sldId id="354" r:id="rId6"/>
    <p:sldId id="293" r:id="rId7"/>
    <p:sldId id="328" r:id="rId8"/>
    <p:sldId id="329" r:id="rId9"/>
    <p:sldId id="330" r:id="rId10"/>
    <p:sldId id="301" r:id="rId11"/>
    <p:sldId id="327" r:id="rId12"/>
    <p:sldId id="355" r:id="rId13"/>
    <p:sldId id="331" r:id="rId14"/>
    <p:sldId id="316" r:id="rId15"/>
    <p:sldId id="317" r:id="rId16"/>
    <p:sldId id="332" r:id="rId17"/>
    <p:sldId id="334" r:id="rId18"/>
    <p:sldId id="335" r:id="rId19"/>
    <p:sldId id="318" r:id="rId20"/>
    <p:sldId id="319" r:id="rId21"/>
    <p:sldId id="320" r:id="rId22"/>
    <p:sldId id="321" r:id="rId23"/>
    <p:sldId id="322" r:id="rId24"/>
    <p:sldId id="323" r:id="rId25"/>
    <p:sldId id="356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lie FONTAINE" initials="JF" lastIdx="1" clrIdx="0">
    <p:extLst>
      <p:ext uri="{19B8F6BF-5375-455C-9EA6-DF929625EA0E}">
        <p15:presenceInfo xmlns:p15="http://schemas.microsoft.com/office/powerpoint/2012/main" userId="S-1-5-21-3601352299-730261068-703341606-5150" providerId="AD"/>
      </p:ext>
    </p:extLst>
  </p:cmAuthor>
  <p:cmAuthor id="2" name="LOPEZ SEBASTIEN" initials="LS" lastIdx="0" clrIdx="1">
    <p:extLst>
      <p:ext uri="{19B8F6BF-5375-455C-9EA6-DF929625EA0E}">
        <p15:presenceInfo xmlns:p15="http://schemas.microsoft.com/office/powerpoint/2012/main" userId="S-1-5-21-1519513455-2607746426-4144247390-6785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6A4C2"/>
    <a:srgbClr val="5B9BD5"/>
    <a:srgbClr val="97CA18"/>
    <a:srgbClr val="A2DD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73" autoAdjust="0"/>
    <p:restoredTop sz="81806" autoAdjust="0"/>
  </p:normalViewPr>
  <p:slideViewPr>
    <p:cSldViewPr snapToGrid="0">
      <p:cViewPr varScale="1">
        <p:scale>
          <a:sx n="72" d="100"/>
          <a:sy n="72" d="100"/>
        </p:scale>
        <p:origin x="10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>
            <a:extLst>
              <a:ext uri="{FF2B5EF4-FFF2-40B4-BE49-F238E27FC236}">
                <a16:creationId xmlns:a16="http://schemas.microsoft.com/office/drawing/2014/main" id="{CED299BF-8C40-48D4-A290-C5D82AF3B2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CD1C76D2-2BD9-4C13-A636-1869CDC8224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FFC6BE-4CC3-46C4-BD03-E357373653BD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7FA8F6-00F2-4CCA-9ED8-EB5D08AFDC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B4BAB51-5756-4AC2-96B0-D63BECA2998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05BC3CD-2DFA-4161-95DA-318E73B6FC1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859522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939B54-0124-4112-9F2F-E56F84475C53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988894-7119-47C6-AA9C-B96487C654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5698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281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69714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12495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55685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289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4839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4842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53360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00279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5768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9515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95469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i="0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7988894-7119-47C6-AA9C-B96487C654C5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6202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32505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0753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34520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6662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2027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6304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6878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1996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179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0460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247278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emplate 7">
    <p:bg>
      <p:bgPr>
        <a:solidFill>
          <a:srgbClr val="CC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/>
          </p:cNvPr>
          <p:cNvSpPr/>
          <p:nvPr/>
        </p:nvSpPr>
        <p:spPr>
          <a:xfrm>
            <a:off x="8059738" y="1628775"/>
            <a:ext cx="3492500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Rectangle 11">
            <a:extLst/>
          </p:cNvPr>
          <p:cNvSpPr/>
          <p:nvPr/>
        </p:nvSpPr>
        <p:spPr>
          <a:xfrm>
            <a:off x="8059738" y="1595438"/>
            <a:ext cx="3495675" cy="484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3" name="Rectangle 12">
            <a:extLst/>
          </p:cNvPr>
          <p:cNvSpPr/>
          <p:nvPr/>
        </p:nvSpPr>
        <p:spPr>
          <a:xfrm>
            <a:off x="612775" y="1628775"/>
            <a:ext cx="3494088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Rectangle 13">
            <a:extLst/>
          </p:cNvPr>
          <p:cNvSpPr/>
          <p:nvPr/>
        </p:nvSpPr>
        <p:spPr>
          <a:xfrm>
            <a:off x="4337050" y="1628775"/>
            <a:ext cx="3492500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>
            <a:extLst/>
          </p:cNvPr>
          <p:cNvSpPr/>
          <p:nvPr/>
        </p:nvSpPr>
        <p:spPr>
          <a:xfrm>
            <a:off x="612775" y="1595438"/>
            <a:ext cx="3494088" cy="484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6" name="Rectangle 15">
            <a:extLst/>
          </p:cNvPr>
          <p:cNvSpPr/>
          <p:nvPr/>
        </p:nvSpPr>
        <p:spPr>
          <a:xfrm>
            <a:off x="4337050" y="1595438"/>
            <a:ext cx="3495675" cy="484187"/>
          </a:xfrm>
          <a:prstGeom prst="rect">
            <a:avLst/>
          </a:prstGeom>
          <a:solidFill>
            <a:schemeClr val="tx1">
              <a:lumMod val="60000"/>
              <a:lumOff val="40000"/>
            </a:schemeClr>
          </a:solidFill>
          <a:ln>
            <a:solidFill>
              <a:schemeClr val="tx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pic>
        <p:nvPicPr>
          <p:cNvPr id="17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8500" b="19391"/>
          <a:stretch>
            <a:fillRect/>
          </a:stretch>
        </p:blipFill>
        <p:spPr bwMode="auto">
          <a:xfrm>
            <a:off x="11096625" y="5773738"/>
            <a:ext cx="1095375" cy="1084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>
            <a:extLst/>
          </p:cNvPr>
          <p:cNvSpPr/>
          <p:nvPr/>
        </p:nvSpPr>
        <p:spPr>
          <a:xfrm>
            <a:off x="623888" y="4232275"/>
            <a:ext cx="10948987" cy="2378075"/>
          </a:xfrm>
          <a:prstGeom prst="rect">
            <a:avLst/>
          </a:prstGeom>
          <a:solidFill>
            <a:schemeClr val="bg1"/>
          </a:solidFill>
          <a:ln>
            <a:solidFill>
              <a:schemeClr val="tx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7" name="Text Placeholder 4">
            <a:extLst/>
          </p:cNvPr>
          <p:cNvSpPr>
            <a:spLocks noGrp="1"/>
          </p:cNvSpPr>
          <p:nvPr>
            <p:ph type="body" sz="quarter" idx="22"/>
          </p:nvPr>
        </p:nvSpPr>
        <p:spPr>
          <a:xfrm>
            <a:off x="8060020" y="1594836"/>
            <a:ext cx="3493008" cy="48131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0" name="Text Placeholder 4">
            <a:extLst/>
          </p:cNvPr>
          <p:cNvSpPr>
            <a:spLocks noGrp="1"/>
          </p:cNvSpPr>
          <p:nvPr>
            <p:ph type="body" sz="quarter" idx="18"/>
          </p:nvPr>
        </p:nvSpPr>
        <p:spPr>
          <a:xfrm>
            <a:off x="613568" y="1594836"/>
            <a:ext cx="3493008" cy="48131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2" name="Text Placeholder 4">
            <a:extLst/>
          </p:cNvPr>
          <p:cNvSpPr>
            <a:spLocks noGrp="1"/>
          </p:cNvSpPr>
          <p:nvPr>
            <p:ph type="body" sz="quarter" idx="21"/>
          </p:nvPr>
        </p:nvSpPr>
        <p:spPr>
          <a:xfrm>
            <a:off x="4336794" y="1594836"/>
            <a:ext cx="3493008" cy="481314"/>
          </a:xfrm>
        </p:spPr>
        <p:txBody>
          <a:bodyPr anchor="ctr">
            <a:normAutofit/>
          </a:bodyPr>
          <a:lstStyle>
            <a:lvl1pPr marL="0" indent="0" algn="ctr">
              <a:buNone/>
              <a:defRPr sz="28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7" y="137160"/>
            <a:ext cx="9797831" cy="707886"/>
          </a:xfrm>
        </p:spPr>
        <p:txBody>
          <a:bodyPr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23887" y="845046"/>
            <a:ext cx="9797831" cy="523220"/>
          </a:xfrm>
        </p:spPr>
        <p:txBody>
          <a:bodyPr>
            <a:spAutoFit/>
          </a:bodyPr>
          <a:lstStyle>
            <a:lvl1pPr marL="0" indent="0" algn="l">
              <a:buNone/>
              <a:defRPr sz="28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/>
          </a:p>
        </p:txBody>
      </p:sp>
      <p:sp>
        <p:nvSpPr>
          <p:cNvPr id="21" name="Content Placeholder 4">
            <a:extLst/>
          </p:cNvPr>
          <p:cNvSpPr>
            <a:spLocks noGrp="1"/>
          </p:cNvSpPr>
          <p:nvPr>
            <p:ph sz="quarter" idx="15"/>
          </p:nvPr>
        </p:nvSpPr>
        <p:spPr>
          <a:xfrm>
            <a:off x="623887" y="4232808"/>
            <a:ext cx="10945368" cy="2377440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3" name="Content Placeholder 4">
            <a:extLst/>
          </p:cNvPr>
          <p:cNvSpPr>
            <a:spLocks noGrp="1"/>
          </p:cNvSpPr>
          <p:nvPr>
            <p:ph sz="quarter" idx="13"/>
          </p:nvPr>
        </p:nvSpPr>
        <p:spPr>
          <a:xfrm>
            <a:off x="623887" y="2076149"/>
            <a:ext cx="3493008" cy="1930089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4" name="Content Placeholder 4">
            <a:extLst/>
          </p:cNvPr>
          <p:cNvSpPr>
            <a:spLocks noGrp="1"/>
          </p:cNvSpPr>
          <p:nvPr>
            <p:ph sz="quarter" idx="16"/>
          </p:nvPr>
        </p:nvSpPr>
        <p:spPr>
          <a:xfrm>
            <a:off x="4347113" y="2076149"/>
            <a:ext cx="3493008" cy="1930089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25" name="Content Placeholder 4">
            <a:extLst/>
          </p:cNvPr>
          <p:cNvSpPr>
            <a:spLocks noGrp="1"/>
          </p:cNvSpPr>
          <p:nvPr>
            <p:ph sz="quarter" idx="17"/>
          </p:nvPr>
        </p:nvSpPr>
        <p:spPr>
          <a:xfrm>
            <a:off x="8070339" y="2076149"/>
            <a:ext cx="3493008" cy="1930089"/>
          </a:xfrm>
        </p:spPr>
        <p:txBody>
          <a:bodyPr>
            <a:normAutofit/>
          </a:bodyPr>
          <a:lstStyle>
            <a:lvl1pPr>
              <a:spcAft>
                <a:spcPts val="1800"/>
              </a:spcAft>
              <a:defRPr sz="2400"/>
            </a:lvl1pPr>
            <a:lvl2pPr>
              <a:spcAft>
                <a:spcPts val="1800"/>
              </a:spcAft>
              <a:defRPr sz="2000"/>
            </a:lvl2pPr>
            <a:lvl3pPr>
              <a:spcAft>
                <a:spcPts val="1800"/>
              </a:spcAft>
              <a:defRPr sz="1800"/>
            </a:lvl3pPr>
            <a:lvl4pPr>
              <a:spcAft>
                <a:spcPts val="1800"/>
              </a:spcAft>
              <a:defRPr sz="1600"/>
            </a:lvl4pPr>
            <a:lvl5pPr>
              <a:spcAft>
                <a:spcPts val="1800"/>
              </a:spcAft>
              <a:defRPr sz="1600"/>
            </a:lvl5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327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2466165-AE71-4991-8E06-E5C4FD1319E2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271A22FF-4673-4864-BE27-86977D4E4E4F}" type="slidenum">
              <a:rPr lang="fr-FR" smtClean="0"/>
              <a:t>‹N°›</a:t>
            </a:fld>
            <a:endParaRPr lang="fr-FR"/>
          </a:p>
        </p:txBody>
      </p:sp>
      <p:pic>
        <p:nvPicPr>
          <p:cNvPr id="1031" name="Image 1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237788" y="0"/>
            <a:ext cx="1954212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5196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1.xml"/><Relationship Id="rId5" Type="http://schemas.openxmlformats.org/officeDocument/2006/relationships/slide" Target="slide5.xml"/><Relationship Id="rId4" Type="http://schemas.openxmlformats.org/officeDocument/2006/relationships/slide" Target="slide10.xml"/><Relationship Id="rId9" Type="http://schemas.openxmlformats.org/officeDocument/2006/relationships/slide" Target="slide1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hyperlink" Target="https://youtu.be/UhH8a6dXg80" TargetMode="External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NhKJNdtEr84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3trois3.com/prensa/videos-sur-la-biosecurite-dans-les-elevages-porcins_14415/?utm_source=newsletters333&amp;utm_medium=email&amp;utm_campaign=La+newsletter+de+3trois3&amp;xemail=aWRtPTk3ODMmaWR1PTM2NjA4JnQ9ZmNlNTY1YTlkNGIxMmNlYmY2MDA0NzIzYmUzYTg2ZjU%3D" TargetMode="Externa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9.png"/><Relationship Id="rId4" Type="http://schemas.openxmlformats.org/officeDocument/2006/relationships/notesSlide" Target="../notesSlides/notesSlide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9.png"/><Relationship Id="rId2" Type="http://schemas.microsoft.com/office/2007/relationships/media" Target="../media/media9.m4a"/><Relationship Id="rId1" Type="http://schemas.openxmlformats.org/officeDocument/2006/relationships/tags" Target="../tags/tag3.xml"/><Relationship Id="rId6" Type="http://schemas.openxmlformats.org/officeDocument/2006/relationships/hyperlink" Target="https://www.itavi.asso.fr/content/nettoyer-et-desinfecter-une-salle-de-gavage-palmipedes-points-de-vigilance" TargetMode="Externa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80056" y="4676576"/>
            <a:ext cx="2103564" cy="21035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3092" y="4460242"/>
            <a:ext cx="1351938" cy="6785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58740" y="4409049"/>
            <a:ext cx="1410156" cy="7050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5642" y="5341021"/>
            <a:ext cx="1274173" cy="63708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8646" y="4372480"/>
            <a:ext cx="664920" cy="85412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737124" y="0"/>
            <a:ext cx="2430162" cy="17299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04131" y="838278"/>
            <a:ext cx="3358977" cy="335897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396509" y="3270084"/>
            <a:ext cx="9725495" cy="575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Les antibiotiques, quand il faut, comme il faut, gardons le cap ! </a:t>
            </a:r>
            <a:endParaRPr lang="fr-FR" sz="24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10" name="Rectangle 9">
            <a:extLst/>
          </p:cNvPr>
          <p:cNvSpPr/>
          <p:nvPr/>
        </p:nvSpPr>
        <p:spPr>
          <a:xfrm>
            <a:off x="1396509" y="4762"/>
            <a:ext cx="9555696" cy="1486492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Module hygiène</a:t>
            </a:r>
            <a:endParaRPr lang="fr-FR" sz="54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1145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52001" y="2914632"/>
            <a:ext cx="1056877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	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Module Hygiène</a:t>
            </a:r>
          </a:p>
        </p:txBody>
      </p:sp>
      <p:sp>
        <p:nvSpPr>
          <p:cNvPr id="2" name="ZoneTexte 1"/>
          <p:cNvSpPr txBox="1"/>
          <p:nvPr/>
        </p:nvSpPr>
        <p:spPr>
          <a:xfrm>
            <a:off x="435713" y="1040130"/>
            <a:ext cx="10801350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fr-FR" sz="3200" dirty="0" smtClean="0">
                <a:solidFill>
                  <a:srgbClr val="00B0F0"/>
                </a:solidFill>
                <a:latin typeface="Arial Rounded MT Bold" panose="020F0704030504030204" pitchFamily="34" charset="0"/>
              </a:rPr>
              <a:t>Partie 2 : L’hygiène au quotidien</a:t>
            </a:r>
            <a:endParaRPr lang="fr-FR" sz="32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fr-FR" sz="2400" dirty="0">
                <a:latin typeface="Arial Rounded MT Bold" panose="020F0704030504030204" pitchFamily="34" charset="0"/>
                <a:hlinkClick r:id="rId3" action="ppaction://hlinksldjump"/>
              </a:rPr>
              <a:t>La gestion du sas </a:t>
            </a:r>
            <a:r>
              <a:rPr lang="fr-FR" sz="2400" dirty="0" smtClean="0">
                <a:latin typeface="Arial Rounded MT Bold" panose="020F0704030504030204" pitchFamily="34" charset="0"/>
                <a:hlinkClick r:id="rId3" action="ppaction://hlinksldjump"/>
              </a:rPr>
              <a:t>sanitaire - la marche en avant – soins aux animaux (vidéo)</a:t>
            </a:r>
            <a:r>
              <a:rPr lang="fr-FR" sz="2400" dirty="0" smtClean="0">
                <a:latin typeface="Arial Rounded MT Bold" panose="020F0704030504030204" pitchFamily="34" charset="0"/>
              </a:rPr>
              <a:t>   </a:t>
            </a:r>
          </a:p>
          <a:p>
            <a:pPr marL="1200150" lvl="2" indent="-285750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dirty="0" smtClean="0">
                <a:latin typeface="Arial Rounded MT Bold" panose="020F0704030504030204" pitchFamily="34" charset="0"/>
                <a:sym typeface="Wingdings" panose="05000000000000000000" pitchFamily="2" charset="2"/>
                <a:hlinkClick r:id="rId4" action="ppaction://hlinksldjump"/>
              </a:rPr>
              <a:t>Motion design sur l’utilisation du sas</a:t>
            </a:r>
            <a:endParaRPr lang="fr-FR" dirty="0" smtClean="0">
              <a:latin typeface="Arial Rounded MT Bold" panose="020F0704030504030204" pitchFamily="34" charset="0"/>
              <a:sym typeface="Wingdings" panose="05000000000000000000" pitchFamily="2" charset="2"/>
            </a:endParaRPr>
          </a:p>
          <a:p>
            <a:pPr marL="1200150" lvl="2" indent="-285750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dirty="0" smtClean="0">
                <a:latin typeface="Arial Rounded MT Bold" panose="020F0704030504030204" pitchFamily="34" charset="0"/>
                <a:sym typeface="Wingdings" panose="05000000000000000000" pitchFamily="2" charset="2"/>
                <a:hlinkClick r:id="rId5" action="ppaction://hlinksldjump"/>
              </a:rPr>
              <a:t>J’utilise </a:t>
            </a:r>
            <a:r>
              <a:rPr lang="fr-FR" dirty="0">
                <a:latin typeface="Arial Rounded MT Bold" panose="020F0704030504030204" pitchFamily="34" charset="0"/>
                <a:sym typeface="Wingdings" panose="05000000000000000000" pitchFamily="2" charset="2"/>
                <a:hlinkClick r:id="rId5" action="ppaction://hlinksldjump"/>
              </a:rPr>
              <a:t>mon sas sanitaire (Fiche ITAVI n°6)</a:t>
            </a:r>
            <a:endParaRPr lang="fr-FR" dirty="0">
              <a:latin typeface="Arial Rounded MT Bold" panose="020F0704030504030204" pitchFamily="34" charset="0"/>
              <a:sym typeface="Wingdings" panose="05000000000000000000" pitchFamily="2" charset="2"/>
            </a:endParaRPr>
          </a:p>
          <a:p>
            <a:pPr marL="1200150" lvl="2" indent="-285750">
              <a:buClr>
                <a:srgbClr val="0070C0"/>
              </a:buClr>
              <a:buFont typeface="Wingdings" panose="05000000000000000000" pitchFamily="2" charset="2"/>
              <a:buChar char="§"/>
            </a:pPr>
            <a:r>
              <a:rPr lang="fr-FR" dirty="0" smtClean="0">
                <a:latin typeface="Arial Rounded MT Bold" panose="020F0704030504030204" pitchFamily="34" charset="0"/>
                <a:sym typeface="Wingdings" panose="05000000000000000000" pitchFamily="2" charset="2"/>
                <a:hlinkClick r:id="rId6" action="ppaction://hlinksldjump"/>
              </a:rPr>
              <a:t>Bien </a:t>
            </a:r>
            <a:r>
              <a:rPr lang="fr-FR" dirty="0">
                <a:latin typeface="Arial Rounded MT Bold" panose="020F0704030504030204" pitchFamily="34" charset="0"/>
                <a:sym typeface="Wingdings" panose="05000000000000000000" pitchFamily="2" charset="2"/>
                <a:hlinkClick r:id="rId6" action="ppaction://hlinksldjump"/>
              </a:rPr>
              <a:t>se laver les mains (Affiche « hygiène des mains simple et efficace ») </a:t>
            </a:r>
            <a:endParaRPr lang="fr-FR" dirty="0">
              <a:latin typeface="Arial Rounded MT Bold" panose="020F0704030504030204" pitchFamily="34" charset="0"/>
            </a:endParaRPr>
          </a:p>
          <a:p>
            <a:pPr marL="1200150" lvl="2" indent="-285750">
              <a:buClr>
                <a:srgbClr val="0070C0"/>
              </a:buClr>
              <a:buFont typeface="Arial" panose="020B0604020202020204" pitchFamily="34" charset="0"/>
              <a:buChar char="•"/>
            </a:pPr>
            <a:r>
              <a:rPr lang="fr-FR" dirty="0" smtClean="0">
                <a:latin typeface="Arial Rounded MT Bold" panose="020F0704030504030204" pitchFamily="34" charset="0"/>
                <a:sym typeface="Wingdings" panose="05000000000000000000" pitchFamily="2" charset="2"/>
                <a:hlinkClick r:id="rId7" action="ppaction://hlinksldjump"/>
              </a:rPr>
              <a:t>Je </a:t>
            </a:r>
            <a:r>
              <a:rPr lang="fr-FR" dirty="0">
                <a:latin typeface="Arial Rounded MT Bold" panose="020F0704030504030204" pitchFamily="34" charset="0"/>
                <a:sym typeface="Wingdings" panose="05000000000000000000" pitchFamily="2" charset="2"/>
                <a:hlinkClick r:id="rId7" action="ppaction://hlinksldjump"/>
              </a:rPr>
              <a:t>stocke les matériaux constitutifs du nid sans risque (Fiche ITAVI n°13)</a:t>
            </a:r>
            <a:endParaRPr lang="fr-FR" dirty="0">
              <a:latin typeface="Arial Rounded MT Bold" panose="020F070403050403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r-FR" sz="2400" dirty="0">
                <a:latin typeface="Arial Rounded MT Bold" panose="020F0704030504030204" pitchFamily="34" charset="0"/>
                <a:hlinkClick r:id="rId8" action="ppaction://hlinksldjump"/>
              </a:rPr>
              <a:t>Gestion des </a:t>
            </a:r>
            <a:r>
              <a:rPr lang="fr-FR" sz="2400" dirty="0" smtClean="0">
                <a:latin typeface="Arial Rounded MT Bold" panose="020F0704030504030204" pitchFamily="34" charset="0"/>
                <a:hlinkClick r:id="rId8" action="ppaction://hlinksldjump"/>
              </a:rPr>
              <a:t>nuisibles (fiche </a:t>
            </a:r>
            <a:r>
              <a:rPr lang="fr-FR" sz="2400" dirty="0" err="1" smtClean="0">
                <a:latin typeface="Arial Rounded MT Bold" panose="020F0704030504030204" pitchFamily="34" charset="0"/>
                <a:hlinkClick r:id="rId8" action="ppaction://hlinksldjump"/>
              </a:rPr>
              <a:t>Itavi</a:t>
            </a:r>
            <a:r>
              <a:rPr lang="fr-FR" sz="2400" dirty="0" smtClean="0">
                <a:latin typeface="Arial Rounded MT Bold" panose="020F0704030504030204" pitchFamily="34" charset="0"/>
                <a:hlinkClick r:id="rId8" action="ppaction://hlinksldjump"/>
              </a:rPr>
              <a:t> n°11)</a:t>
            </a:r>
            <a:endParaRPr lang="fr-FR" sz="2400" dirty="0">
              <a:latin typeface="Arial Rounded MT Bold" panose="020F0704030504030204" pitchFamily="34" charset="0"/>
            </a:endParaRPr>
          </a:p>
          <a:p>
            <a:pPr marL="800100" lvl="1" indent="-342900">
              <a:lnSpc>
                <a:spcPct val="150000"/>
              </a:lnSpc>
              <a:buFont typeface="Courier New" panose="02070309020205020404" pitchFamily="49" charset="0"/>
              <a:buChar char="o"/>
            </a:pPr>
            <a:r>
              <a:rPr lang="fr-FR" sz="2400" dirty="0">
                <a:latin typeface="Arial Rounded MT Bold" panose="020F0704030504030204" pitchFamily="34" charset="0"/>
                <a:hlinkClick r:id="rId9" action="ppaction://hlinksldjump"/>
              </a:rPr>
              <a:t>Nettoyage / Désinfection des </a:t>
            </a:r>
            <a:r>
              <a:rPr lang="fr-FR" sz="2400" dirty="0" smtClean="0">
                <a:latin typeface="Arial Rounded MT Bold" panose="020F0704030504030204" pitchFamily="34" charset="0"/>
                <a:hlinkClick r:id="rId9" action="ppaction://hlinksldjump"/>
              </a:rPr>
              <a:t>silos</a:t>
            </a:r>
            <a:endParaRPr lang="fr-FR" sz="3200" dirty="0" smtClean="0">
              <a:solidFill>
                <a:srgbClr val="46A4C2"/>
              </a:solidFill>
              <a:latin typeface="Arial Rounded MT Bold" panose="020F0704030504030204" pitchFamily="34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9362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/>
          </p:cNvPr>
          <p:cNvSpPr/>
          <p:nvPr/>
        </p:nvSpPr>
        <p:spPr>
          <a:xfrm>
            <a:off x="1070065" y="2353491"/>
            <a:ext cx="10237788" cy="2079171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L’hygiène au quotidien</a:t>
            </a:r>
          </a:p>
        </p:txBody>
      </p:sp>
      <p:pic>
        <p:nvPicPr>
          <p:cNvPr id="6" name="Audio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09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74"/>
    </mc:Choice>
    <mc:Fallback xmlns="">
      <p:transition spd="slow" advTm="2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L’hygiène au quotidien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6730" y="2721088"/>
            <a:ext cx="10707330" cy="1601173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La gestion du sas sanitaire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La marche en avant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Le soin aux animaux</a:t>
            </a:r>
            <a:endParaRPr lang="fr-FR" sz="32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310384" y="4641298"/>
            <a:ext cx="31014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hlinkClick r:id="rId6"/>
              </a:rPr>
              <a:t>Cliquez pour accéder à la vidéo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4530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Nettoyage et désinfection au vide sanitaire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09600" y="2412478"/>
            <a:ext cx="10707330" cy="2043624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J’utilise mon sas sanitaire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(fiche </a:t>
            </a:r>
            <a:r>
              <a:rPr lang="fr-FR" sz="4800" dirty="0" err="1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Itavi</a:t>
            </a: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 n°6)</a:t>
            </a:r>
            <a:endParaRPr lang="fr-FR" sz="4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609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668" y="1337311"/>
            <a:ext cx="11582967" cy="533781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0260457" cy="184115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348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664" y="0"/>
            <a:ext cx="10260457" cy="184115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690" y="1131571"/>
            <a:ext cx="9809338" cy="545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18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664" y="0"/>
            <a:ext cx="10260457" cy="184115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03071" y="1061013"/>
            <a:ext cx="8012072" cy="5522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8335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9664" y="0"/>
            <a:ext cx="10260457" cy="1841152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097" y="1531620"/>
            <a:ext cx="10664331" cy="4855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733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/>
          </p:cNvPr>
          <p:cNvSpPr/>
          <p:nvPr/>
        </p:nvSpPr>
        <p:spPr>
          <a:xfrm>
            <a:off x="0" y="-57262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La gestion du sas</a:t>
            </a:r>
          </a:p>
        </p:txBody>
      </p:sp>
      <p:sp>
        <p:nvSpPr>
          <p:cNvPr id="5" name="Titre 1"/>
          <p:cNvSpPr txBox="1">
            <a:spLocks/>
          </p:cNvSpPr>
          <p:nvPr/>
        </p:nvSpPr>
        <p:spPr bwMode="auto">
          <a:xfrm>
            <a:off x="609600" y="2538208"/>
            <a:ext cx="10707330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fr-FR" sz="2800" dirty="0" smtClean="0">
                <a:solidFill>
                  <a:srgbClr val="46A4C2"/>
                </a:solidFill>
                <a:latin typeface="Arial Rounded MT Bold" panose="020F0704030504030204" pitchFamily="34" charset="0"/>
                <a:hlinkClick r:id="rId3"/>
              </a:rPr>
              <a:t>Visionner une vidéo sur la gestion du sas</a:t>
            </a:r>
            <a:endParaRPr lang="fr-FR" sz="2800" dirty="0" smtClean="0">
              <a:solidFill>
                <a:srgbClr val="46A4C2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fr-FR" sz="2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Source : 3trois3.com</a:t>
            </a:r>
          </a:p>
          <a:p>
            <a:pPr algn="ctr"/>
            <a:endParaRPr lang="fr-FR" sz="2800" dirty="0" smtClean="0">
              <a:solidFill>
                <a:srgbClr val="46A4C2"/>
              </a:solidFill>
              <a:latin typeface="Arial Rounded MT Bold" panose="020F0704030504030204" pitchFamily="34" charset="0"/>
            </a:endParaRPr>
          </a:p>
          <a:p>
            <a:pPr algn="ctr"/>
            <a:r>
              <a:rPr lang="fr-FR" sz="2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Le </a:t>
            </a:r>
            <a:r>
              <a:rPr lang="fr-FR" sz="28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lien </a:t>
            </a:r>
            <a:r>
              <a:rPr lang="fr-FR" sz="2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:</a:t>
            </a:r>
            <a:r>
              <a:rPr lang="fr-FR" sz="1800" dirty="0">
                <a:hlinkClick r:id="rId4"/>
              </a:rPr>
              <a:t>https://www.3trois3.com/prensa/videos-sur-la-biosecurite-dans-les-elevages-porcins_14415/?utm_source=newsletters333&amp;utm_medium=email&amp;utm_campaign=La+newsletter+de+3trois3&amp;xemail=aWRtPTk3ODMmaWR1PTM2NjA4JnQ9ZmNlNTY1YTlkNGIxMmNlYmY2MDA0NzIzYmUzYTg2ZjU%3D</a:t>
            </a:r>
            <a:endParaRPr lang="fr-FR" sz="2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3464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Imag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54355" y="1073425"/>
            <a:ext cx="5573010" cy="578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/>
          <p:cNvSpPr txBox="1">
            <a:spLocks/>
          </p:cNvSpPr>
          <p:nvPr/>
        </p:nvSpPr>
        <p:spPr bwMode="auto">
          <a:xfrm>
            <a:off x="669234" y="3307693"/>
            <a:ext cx="4081670" cy="1316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r>
              <a:rPr lang="fr-FR" sz="40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Bien se laver les mains</a:t>
            </a:r>
            <a:endParaRPr lang="fr-FR" sz="40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10227365" cy="1073426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L’hygiène au quotidien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4885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09600" y="2538208"/>
            <a:ext cx="10707330" cy="2043624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Je stocke les matériaux constitutifs du nid sans risque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(fiche </a:t>
            </a:r>
            <a:r>
              <a:rPr lang="fr-FR" sz="4800" dirty="0" err="1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Itavi</a:t>
            </a: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 n°13)</a:t>
            </a:r>
            <a:endParaRPr lang="fr-FR" sz="4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0" y="0"/>
            <a:ext cx="10227365" cy="1073426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L’hygiène au quotidien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20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437" y="925749"/>
            <a:ext cx="6027030" cy="573759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85790" y="2790161"/>
            <a:ext cx="5147049" cy="1182862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A34C439-5044-4C02-8900-901AD8F104EF}"/>
              </a:ext>
            </a:extLst>
          </p:cNvPr>
          <p:cNvSpPr/>
          <p:nvPr/>
        </p:nvSpPr>
        <p:spPr>
          <a:xfrm>
            <a:off x="0" y="-28574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Stockage des matériaux du nid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866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L’hygiène au quotidien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05132" y="2977341"/>
            <a:ext cx="10707330" cy="1316037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Gestion des nuisibles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(fiche ITAVI n°11)</a:t>
            </a:r>
            <a:endParaRPr lang="fr-FR" sz="4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5719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104" y="1417320"/>
            <a:ext cx="9534367" cy="49149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3A34C439-5044-4C02-8900-901AD8F104EF}"/>
              </a:ext>
            </a:extLst>
          </p:cNvPr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Gestion des nuisibles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9296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9060" y="1165861"/>
            <a:ext cx="7551634" cy="549084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A34C439-5044-4C02-8900-901AD8F104EF}"/>
              </a:ext>
            </a:extLst>
          </p:cNvPr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Gestion des nuisibles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642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A34C439-5044-4C02-8900-901AD8F104EF}"/>
              </a:ext>
            </a:extLst>
          </p:cNvPr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Gestion des nuisibles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0743" y="1051560"/>
            <a:ext cx="8877045" cy="565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772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3A34C439-5044-4C02-8900-901AD8F104EF}"/>
              </a:ext>
            </a:extLst>
          </p:cNvPr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Gestion des nuisibles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016" y="1028701"/>
            <a:ext cx="8502772" cy="564014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21772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0" y="0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 smtClean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L’hygiène au quotidien</a:t>
            </a:r>
            <a:endParaRPr lang="fr-FR" sz="3600" b="1" dirty="0">
              <a:latin typeface="Arial Rounded MT Bold" panose="020F070403050403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58761" y="2902001"/>
            <a:ext cx="10707330" cy="1316037"/>
          </a:xfrm>
        </p:spPr>
        <p:txBody>
          <a:bodyPr/>
          <a:lstStyle/>
          <a:p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Nettoyage et désinfection </a:t>
            </a:r>
            <a:b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</a:br>
            <a:r>
              <a:rPr lang="fr-FR" sz="4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des silos</a:t>
            </a:r>
            <a:endParaRPr lang="fr-FR" sz="4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507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48"/>
    </mc:Choice>
    <mc:Fallback xmlns="">
      <p:transition spd="slow" advTm="354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210138" y="2004288"/>
            <a:ext cx="65885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Vérifier régulièrement l’étanchéité du silo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20588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Nettoyer et désinfecter ses silos</a:t>
            </a:r>
          </a:p>
        </p:txBody>
      </p:sp>
      <p:grpSp>
        <p:nvGrpSpPr>
          <p:cNvPr id="69" name="Groupe 68">
            <a:extLst>
              <a:ext uri="{FF2B5EF4-FFF2-40B4-BE49-F238E27FC236}">
                <a16:creationId xmlns:a16="http://schemas.microsoft.com/office/drawing/2014/main" id="{B91ED0D6-2C9E-44EC-8812-E346386BE377}"/>
              </a:ext>
            </a:extLst>
          </p:cNvPr>
          <p:cNvGrpSpPr/>
          <p:nvPr/>
        </p:nvGrpSpPr>
        <p:grpSpPr>
          <a:xfrm>
            <a:off x="1681021" y="1729361"/>
            <a:ext cx="2648531" cy="3752419"/>
            <a:chOff x="1939636" y="2394382"/>
            <a:chExt cx="2648531" cy="3752419"/>
          </a:xfrm>
        </p:grpSpPr>
        <p:cxnSp>
          <p:nvCxnSpPr>
            <p:cNvPr id="30" name="Connecteur droit 29">
              <a:extLst>
                <a:ext uri="{FF2B5EF4-FFF2-40B4-BE49-F238E27FC236}">
                  <a16:creationId xmlns:a16="http://schemas.microsoft.com/office/drawing/2014/main" id="{1EBD7452-6414-4DD9-8A6E-E09C675589ED}"/>
                </a:ext>
              </a:extLst>
            </p:cNvPr>
            <p:cNvCxnSpPr>
              <a:cxnSpLocks/>
            </p:cNvCxnSpPr>
            <p:nvPr/>
          </p:nvCxnSpPr>
          <p:spPr>
            <a:xfrm>
              <a:off x="1939636" y="2798618"/>
              <a:ext cx="0" cy="26046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cteur droit 45">
              <a:extLst>
                <a:ext uri="{FF2B5EF4-FFF2-40B4-BE49-F238E27FC236}">
                  <a16:creationId xmlns:a16="http://schemas.microsoft.com/office/drawing/2014/main" id="{284BAC23-4880-4B34-A095-A95FC2CB3BA7}"/>
                </a:ext>
              </a:extLst>
            </p:cNvPr>
            <p:cNvCxnSpPr>
              <a:cxnSpLocks/>
            </p:cNvCxnSpPr>
            <p:nvPr/>
          </p:nvCxnSpPr>
          <p:spPr>
            <a:xfrm>
              <a:off x="3301997" y="2798618"/>
              <a:ext cx="0" cy="2581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>
              <a:extLst>
                <a:ext uri="{FF2B5EF4-FFF2-40B4-BE49-F238E27FC236}">
                  <a16:creationId xmlns:a16="http://schemas.microsoft.com/office/drawing/2014/main" id="{45BED5CF-7F65-4D0B-ADAF-9858ECF7AF93}"/>
                </a:ext>
              </a:extLst>
            </p:cNvPr>
            <p:cNvCxnSpPr>
              <a:cxnSpLocks/>
            </p:cNvCxnSpPr>
            <p:nvPr/>
          </p:nvCxnSpPr>
          <p:spPr>
            <a:xfrm>
              <a:off x="1939636" y="5380189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cteur droit 47">
              <a:extLst>
                <a:ext uri="{FF2B5EF4-FFF2-40B4-BE49-F238E27FC236}">
                  <a16:creationId xmlns:a16="http://schemas.microsoft.com/office/drawing/2014/main" id="{30B6D900-18AD-40D0-9F5C-859802FC8F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673" y="5380189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cteur droit 50">
              <a:extLst>
                <a:ext uri="{FF2B5EF4-FFF2-40B4-BE49-F238E27FC236}">
                  <a16:creationId xmlns:a16="http://schemas.microsoft.com/office/drawing/2014/main" id="{693E2659-F4CD-4C42-9E87-2C067A43EABB}"/>
                </a:ext>
              </a:extLst>
            </p:cNvPr>
            <p:cNvCxnSpPr>
              <a:cxnSpLocks/>
            </p:cNvCxnSpPr>
            <p:nvPr/>
          </p:nvCxnSpPr>
          <p:spPr>
            <a:xfrm>
              <a:off x="2761673" y="2540000"/>
              <a:ext cx="540324" cy="2586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>
              <a:extLst>
                <a:ext uri="{FF2B5EF4-FFF2-40B4-BE49-F238E27FC236}">
                  <a16:creationId xmlns:a16="http://schemas.microsoft.com/office/drawing/2014/main" id="{1C291650-60C5-48C9-9C53-94908C36F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39636" y="2540000"/>
              <a:ext cx="457198" cy="28170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2B690F05-84ED-4D50-BF8E-FED37666A476}"/>
                </a:ext>
              </a:extLst>
            </p:cNvPr>
            <p:cNvCxnSpPr>
              <a:cxnSpLocks/>
            </p:cNvCxnSpPr>
            <p:nvPr/>
          </p:nvCxnSpPr>
          <p:spPr>
            <a:xfrm>
              <a:off x="2029686" y="6031345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2EC4EFE0-258D-4DED-9A92-6A089B1FD3B7}"/>
                </a:ext>
              </a:extLst>
            </p:cNvPr>
            <p:cNvCxnSpPr>
              <a:cxnSpLocks/>
            </p:cNvCxnSpPr>
            <p:nvPr/>
          </p:nvCxnSpPr>
          <p:spPr>
            <a:xfrm>
              <a:off x="2043546" y="6146801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72C8A632-6B84-445F-B9D1-2926E547EE9F}"/>
                </a:ext>
              </a:extLst>
            </p:cNvPr>
            <p:cNvSpPr/>
            <p:nvPr/>
          </p:nvSpPr>
          <p:spPr>
            <a:xfrm rot="19259259">
              <a:off x="2126970" y="5462046"/>
              <a:ext cx="62043" cy="4548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3503C4F-A83A-4AA7-8F28-1FB53ACFE951}"/>
                </a:ext>
              </a:extLst>
            </p:cNvPr>
            <p:cNvSpPr/>
            <p:nvPr/>
          </p:nvSpPr>
          <p:spPr>
            <a:xfrm>
              <a:off x="2209798" y="2394382"/>
              <a:ext cx="736602" cy="14559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3" name="Audio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37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203"/>
    </mc:Choice>
    <mc:Fallback xmlns="">
      <p:transition spd="slow" advTm="172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ZoneTexte 73">
            <a:extLst>
              <a:ext uri="{FF2B5EF4-FFF2-40B4-BE49-F238E27FC236}">
                <a16:creationId xmlns:a16="http://schemas.microsoft.com/office/drawing/2014/main" id="{D5E8E035-91DB-4DD6-BE2E-337A05B40601}"/>
              </a:ext>
            </a:extLst>
          </p:cNvPr>
          <p:cNvSpPr txBox="1"/>
          <p:nvPr/>
        </p:nvSpPr>
        <p:spPr>
          <a:xfrm>
            <a:off x="5210138" y="2015830"/>
            <a:ext cx="65885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Contrôler la bonne fermeture des trappes, notamment après une livraison d’aliment pour éviter les risques d’infiltration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20588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Nettoyer et désinfecter ses silos</a:t>
            </a:r>
          </a:p>
        </p:txBody>
      </p:sp>
      <p:grpSp>
        <p:nvGrpSpPr>
          <p:cNvPr id="69" name="Groupe 68">
            <a:extLst>
              <a:ext uri="{FF2B5EF4-FFF2-40B4-BE49-F238E27FC236}">
                <a16:creationId xmlns:a16="http://schemas.microsoft.com/office/drawing/2014/main" id="{B91ED0D6-2C9E-44EC-8812-E346386BE377}"/>
              </a:ext>
            </a:extLst>
          </p:cNvPr>
          <p:cNvGrpSpPr/>
          <p:nvPr/>
        </p:nvGrpSpPr>
        <p:grpSpPr>
          <a:xfrm>
            <a:off x="1681021" y="1729361"/>
            <a:ext cx="2648531" cy="3752419"/>
            <a:chOff x="1939636" y="2394382"/>
            <a:chExt cx="2648531" cy="3752419"/>
          </a:xfrm>
        </p:grpSpPr>
        <p:cxnSp>
          <p:nvCxnSpPr>
            <p:cNvPr id="30" name="Connecteur droit 29">
              <a:extLst>
                <a:ext uri="{FF2B5EF4-FFF2-40B4-BE49-F238E27FC236}">
                  <a16:creationId xmlns:a16="http://schemas.microsoft.com/office/drawing/2014/main" id="{1EBD7452-6414-4DD9-8A6E-E09C675589ED}"/>
                </a:ext>
              </a:extLst>
            </p:cNvPr>
            <p:cNvCxnSpPr>
              <a:cxnSpLocks/>
            </p:cNvCxnSpPr>
            <p:nvPr/>
          </p:nvCxnSpPr>
          <p:spPr>
            <a:xfrm>
              <a:off x="1939636" y="2798618"/>
              <a:ext cx="0" cy="26046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cteur droit 45">
              <a:extLst>
                <a:ext uri="{FF2B5EF4-FFF2-40B4-BE49-F238E27FC236}">
                  <a16:creationId xmlns:a16="http://schemas.microsoft.com/office/drawing/2014/main" id="{284BAC23-4880-4B34-A095-A95FC2CB3BA7}"/>
                </a:ext>
              </a:extLst>
            </p:cNvPr>
            <p:cNvCxnSpPr>
              <a:cxnSpLocks/>
            </p:cNvCxnSpPr>
            <p:nvPr/>
          </p:nvCxnSpPr>
          <p:spPr>
            <a:xfrm>
              <a:off x="3301997" y="2798618"/>
              <a:ext cx="0" cy="2581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>
              <a:extLst>
                <a:ext uri="{FF2B5EF4-FFF2-40B4-BE49-F238E27FC236}">
                  <a16:creationId xmlns:a16="http://schemas.microsoft.com/office/drawing/2014/main" id="{45BED5CF-7F65-4D0B-ADAF-9858ECF7AF93}"/>
                </a:ext>
              </a:extLst>
            </p:cNvPr>
            <p:cNvCxnSpPr>
              <a:cxnSpLocks/>
            </p:cNvCxnSpPr>
            <p:nvPr/>
          </p:nvCxnSpPr>
          <p:spPr>
            <a:xfrm>
              <a:off x="1939636" y="5380189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cteur droit 47">
              <a:extLst>
                <a:ext uri="{FF2B5EF4-FFF2-40B4-BE49-F238E27FC236}">
                  <a16:creationId xmlns:a16="http://schemas.microsoft.com/office/drawing/2014/main" id="{30B6D900-18AD-40D0-9F5C-859802FC8F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673" y="5380189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cteur droit 50">
              <a:extLst>
                <a:ext uri="{FF2B5EF4-FFF2-40B4-BE49-F238E27FC236}">
                  <a16:creationId xmlns:a16="http://schemas.microsoft.com/office/drawing/2014/main" id="{693E2659-F4CD-4C42-9E87-2C067A43EABB}"/>
                </a:ext>
              </a:extLst>
            </p:cNvPr>
            <p:cNvCxnSpPr>
              <a:cxnSpLocks/>
            </p:cNvCxnSpPr>
            <p:nvPr/>
          </p:nvCxnSpPr>
          <p:spPr>
            <a:xfrm>
              <a:off x="2761673" y="2540000"/>
              <a:ext cx="540324" cy="2586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>
              <a:extLst>
                <a:ext uri="{FF2B5EF4-FFF2-40B4-BE49-F238E27FC236}">
                  <a16:creationId xmlns:a16="http://schemas.microsoft.com/office/drawing/2014/main" id="{1C291650-60C5-48C9-9C53-94908C36F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39636" y="2540000"/>
              <a:ext cx="457198" cy="28170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2B690F05-84ED-4D50-BF8E-FED37666A476}"/>
                </a:ext>
              </a:extLst>
            </p:cNvPr>
            <p:cNvCxnSpPr>
              <a:cxnSpLocks/>
            </p:cNvCxnSpPr>
            <p:nvPr/>
          </p:nvCxnSpPr>
          <p:spPr>
            <a:xfrm>
              <a:off x="2029686" y="6031345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2EC4EFE0-258D-4DED-9A92-6A089B1FD3B7}"/>
                </a:ext>
              </a:extLst>
            </p:cNvPr>
            <p:cNvCxnSpPr>
              <a:cxnSpLocks/>
            </p:cNvCxnSpPr>
            <p:nvPr/>
          </p:nvCxnSpPr>
          <p:spPr>
            <a:xfrm>
              <a:off x="2043546" y="6146801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72C8A632-6B84-445F-B9D1-2926E547EE9F}"/>
                </a:ext>
              </a:extLst>
            </p:cNvPr>
            <p:cNvSpPr/>
            <p:nvPr/>
          </p:nvSpPr>
          <p:spPr>
            <a:xfrm rot="19259259">
              <a:off x="2126970" y="5462046"/>
              <a:ext cx="62043" cy="4548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3503C4F-A83A-4AA7-8F28-1FB53ACFE951}"/>
                </a:ext>
              </a:extLst>
            </p:cNvPr>
            <p:cNvSpPr/>
            <p:nvPr/>
          </p:nvSpPr>
          <p:spPr>
            <a:xfrm>
              <a:off x="2209798" y="2394382"/>
              <a:ext cx="736602" cy="14559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2" name="Ellipse 1">
            <a:extLst>
              <a:ext uri="{FF2B5EF4-FFF2-40B4-BE49-F238E27FC236}">
                <a16:creationId xmlns:a16="http://schemas.microsoft.com/office/drawing/2014/main" id="{C733A3EC-6B48-458A-A74D-352ACE0CCE73}"/>
              </a:ext>
            </a:extLst>
          </p:cNvPr>
          <p:cNvSpPr/>
          <p:nvPr/>
        </p:nvSpPr>
        <p:spPr>
          <a:xfrm>
            <a:off x="1681022" y="1415845"/>
            <a:ext cx="1362360" cy="853865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9712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25"/>
    </mc:Choice>
    <mc:Fallback xmlns="">
      <p:transition spd="slow" advTm="7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210138" y="2004288"/>
            <a:ext cx="658857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Vidanger le silo, idéalement entre chaque livraison d’aliment, à défaut le plus souvent possible</a:t>
            </a:r>
          </a:p>
        </p:txBody>
      </p:sp>
      <p:sp>
        <p:nvSpPr>
          <p:cNvPr id="21" name="Rectangle 20"/>
          <p:cNvSpPr/>
          <p:nvPr/>
        </p:nvSpPr>
        <p:spPr>
          <a:xfrm>
            <a:off x="0" y="20588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Nettoyer et désinfecter ses silos</a:t>
            </a:r>
          </a:p>
        </p:txBody>
      </p:sp>
      <p:grpSp>
        <p:nvGrpSpPr>
          <p:cNvPr id="69" name="Groupe 68">
            <a:extLst>
              <a:ext uri="{FF2B5EF4-FFF2-40B4-BE49-F238E27FC236}">
                <a16:creationId xmlns:a16="http://schemas.microsoft.com/office/drawing/2014/main" id="{B91ED0D6-2C9E-44EC-8812-E346386BE377}"/>
              </a:ext>
            </a:extLst>
          </p:cNvPr>
          <p:cNvGrpSpPr/>
          <p:nvPr/>
        </p:nvGrpSpPr>
        <p:grpSpPr>
          <a:xfrm>
            <a:off x="1681021" y="1729361"/>
            <a:ext cx="2648531" cy="3752419"/>
            <a:chOff x="1939636" y="2394382"/>
            <a:chExt cx="2648531" cy="3752419"/>
          </a:xfrm>
        </p:grpSpPr>
        <p:cxnSp>
          <p:nvCxnSpPr>
            <p:cNvPr id="30" name="Connecteur droit 29">
              <a:extLst>
                <a:ext uri="{FF2B5EF4-FFF2-40B4-BE49-F238E27FC236}">
                  <a16:creationId xmlns:a16="http://schemas.microsoft.com/office/drawing/2014/main" id="{1EBD7452-6414-4DD9-8A6E-E09C675589ED}"/>
                </a:ext>
              </a:extLst>
            </p:cNvPr>
            <p:cNvCxnSpPr>
              <a:cxnSpLocks/>
            </p:cNvCxnSpPr>
            <p:nvPr/>
          </p:nvCxnSpPr>
          <p:spPr>
            <a:xfrm>
              <a:off x="1939636" y="2798618"/>
              <a:ext cx="0" cy="26046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cteur droit 45">
              <a:extLst>
                <a:ext uri="{FF2B5EF4-FFF2-40B4-BE49-F238E27FC236}">
                  <a16:creationId xmlns:a16="http://schemas.microsoft.com/office/drawing/2014/main" id="{284BAC23-4880-4B34-A095-A95FC2CB3BA7}"/>
                </a:ext>
              </a:extLst>
            </p:cNvPr>
            <p:cNvCxnSpPr>
              <a:cxnSpLocks/>
            </p:cNvCxnSpPr>
            <p:nvPr/>
          </p:nvCxnSpPr>
          <p:spPr>
            <a:xfrm>
              <a:off x="3301997" y="2798618"/>
              <a:ext cx="0" cy="2581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>
              <a:extLst>
                <a:ext uri="{FF2B5EF4-FFF2-40B4-BE49-F238E27FC236}">
                  <a16:creationId xmlns:a16="http://schemas.microsoft.com/office/drawing/2014/main" id="{45BED5CF-7F65-4D0B-ADAF-9858ECF7AF93}"/>
                </a:ext>
              </a:extLst>
            </p:cNvPr>
            <p:cNvCxnSpPr>
              <a:cxnSpLocks/>
            </p:cNvCxnSpPr>
            <p:nvPr/>
          </p:nvCxnSpPr>
          <p:spPr>
            <a:xfrm>
              <a:off x="1939636" y="5380189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cteur droit 47">
              <a:extLst>
                <a:ext uri="{FF2B5EF4-FFF2-40B4-BE49-F238E27FC236}">
                  <a16:creationId xmlns:a16="http://schemas.microsoft.com/office/drawing/2014/main" id="{30B6D900-18AD-40D0-9F5C-859802FC8F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61673" y="5380189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cteur droit 50">
              <a:extLst>
                <a:ext uri="{FF2B5EF4-FFF2-40B4-BE49-F238E27FC236}">
                  <a16:creationId xmlns:a16="http://schemas.microsoft.com/office/drawing/2014/main" id="{693E2659-F4CD-4C42-9E87-2C067A43EABB}"/>
                </a:ext>
              </a:extLst>
            </p:cNvPr>
            <p:cNvCxnSpPr>
              <a:cxnSpLocks/>
            </p:cNvCxnSpPr>
            <p:nvPr/>
          </p:nvCxnSpPr>
          <p:spPr>
            <a:xfrm>
              <a:off x="2761673" y="2540000"/>
              <a:ext cx="540324" cy="2586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>
              <a:extLst>
                <a:ext uri="{FF2B5EF4-FFF2-40B4-BE49-F238E27FC236}">
                  <a16:creationId xmlns:a16="http://schemas.microsoft.com/office/drawing/2014/main" id="{1C291650-60C5-48C9-9C53-94908C36F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939636" y="2540000"/>
              <a:ext cx="457198" cy="28170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2B690F05-84ED-4D50-BF8E-FED37666A476}"/>
                </a:ext>
              </a:extLst>
            </p:cNvPr>
            <p:cNvCxnSpPr>
              <a:cxnSpLocks/>
            </p:cNvCxnSpPr>
            <p:nvPr/>
          </p:nvCxnSpPr>
          <p:spPr>
            <a:xfrm>
              <a:off x="2029686" y="6031345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2EC4EFE0-258D-4DED-9A92-6A089B1FD3B7}"/>
                </a:ext>
              </a:extLst>
            </p:cNvPr>
            <p:cNvCxnSpPr>
              <a:cxnSpLocks/>
            </p:cNvCxnSpPr>
            <p:nvPr/>
          </p:nvCxnSpPr>
          <p:spPr>
            <a:xfrm>
              <a:off x="2043546" y="6146801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72C8A632-6B84-445F-B9D1-2926E547EE9F}"/>
                </a:ext>
              </a:extLst>
            </p:cNvPr>
            <p:cNvSpPr/>
            <p:nvPr/>
          </p:nvSpPr>
          <p:spPr>
            <a:xfrm rot="19259259">
              <a:off x="2126970" y="5462046"/>
              <a:ext cx="62043" cy="4548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8" name="Rectangle 67">
              <a:extLst>
                <a:ext uri="{FF2B5EF4-FFF2-40B4-BE49-F238E27FC236}">
                  <a16:creationId xmlns:a16="http://schemas.microsoft.com/office/drawing/2014/main" id="{03503C4F-A83A-4AA7-8F28-1FB53ACFE951}"/>
                </a:ext>
              </a:extLst>
            </p:cNvPr>
            <p:cNvSpPr/>
            <p:nvPr/>
          </p:nvSpPr>
          <p:spPr>
            <a:xfrm>
              <a:off x="2209798" y="2394382"/>
              <a:ext cx="736602" cy="145595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43A0D648-0EFD-42D6-B665-1FAD773204F4}"/>
              </a:ext>
            </a:extLst>
          </p:cNvPr>
          <p:cNvSpPr/>
          <p:nvPr/>
        </p:nvSpPr>
        <p:spPr>
          <a:xfrm>
            <a:off x="1692000" y="3168000"/>
            <a:ext cx="1332000" cy="1496599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4" name="Trapèze 3">
            <a:extLst>
              <a:ext uri="{FF2B5EF4-FFF2-40B4-BE49-F238E27FC236}">
                <a16:creationId xmlns:a16="http://schemas.microsoft.com/office/drawing/2014/main" id="{BA705A1D-5F8A-4B17-8D9A-612EE08A8ECF}"/>
              </a:ext>
            </a:extLst>
          </p:cNvPr>
          <p:cNvSpPr/>
          <p:nvPr/>
        </p:nvSpPr>
        <p:spPr>
          <a:xfrm flipV="1">
            <a:off x="1681020" y="4652755"/>
            <a:ext cx="1362360" cy="674240"/>
          </a:xfrm>
          <a:prstGeom prst="trapezoid">
            <a:avLst>
              <a:gd name="adj" fmla="val 83952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58466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11"/>
    </mc:Choice>
    <mc:Fallback xmlns="">
      <p:transition spd="slow" advTm="84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xit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/>
      <p:bldP spid="3" grpId="0" animBg="1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5184328" y="1764258"/>
            <a:ext cx="658857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Nettoyage / </a:t>
            </a:r>
            <a:r>
              <a:rPr lang="fr-FR" sz="28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désinfection</a:t>
            </a:r>
          </a:p>
          <a:p>
            <a:endParaRPr lang="fr-FR" sz="2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1 à 2 fois par an</a:t>
            </a:r>
          </a:p>
          <a:p>
            <a:pPr marL="342900" indent="-342900">
              <a:buClr>
                <a:srgbClr val="00B0F0"/>
              </a:buClr>
              <a:buFont typeface="Wingdings" panose="05000000000000000000" pitchFamily="2" charset="2"/>
              <a:buChar char="§"/>
            </a:pPr>
            <a:endParaRPr lang="fr-FR" sz="2400" dirty="0">
              <a:solidFill>
                <a:schemeClr val="bg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marL="457200" indent="-45720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Faire tomber au maximum les poussières à l’aide d’un balai au niveau de toutes les zones accessibles et les évacuer par la trappe pour les silos équipés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>
            <a:off x="0" y="20588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Nettoyer et désinfecter ses silos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56ABAE29-9DCE-48CA-BAFF-A64DD6BD9724}"/>
              </a:ext>
            </a:extLst>
          </p:cNvPr>
          <p:cNvGrpSpPr/>
          <p:nvPr/>
        </p:nvGrpSpPr>
        <p:grpSpPr>
          <a:xfrm>
            <a:off x="1681021" y="1874979"/>
            <a:ext cx="2648531" cy="3606801"/>
            <a:chOff x="1681021" y="1874979"/>
            <a:chExt cx="2648531" cy="3606801"/>
          </a:xfrm>
        </p:grpSpPr>
        <p:cxnSp>
          <p:nvCxnSpPr>
            <p:cNvPr id="30" name="Connecteur droit 29">
              <a:extLst>
                <a:ext uri="{FF2B5EF4-FFF2-40B4-BE49-F238E27FC236}">
                  <a16:creationId xmlns:a16="http://schemas.microsoft.com/office/drawing/2014/main" id="{1EBD7452-6414-4DD9-8A6E-E09C675589ED}"/>
                </a:ext>
              </a:extLst>
            </p:cNvPr>
            <p:cNvCxnSpPr>
              <a:cxnSpLocks/>
            </p:cNvCxnSpPr>
            <p:nvPr/>
          </p:nvCxnSpPr>
          <p:spPr>
            <a:xfrm>
              <a:off x="1681021" y="2133597"/>
              <a:ext cx="0" cy="26046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cteur droit 45">
              <a:extLst>
                <a:ext uri="{FF2B5EF4-FFF2-40B4-BE49-F238E27FC236}">
                  <a16:creationId xmlns:a16="http://schemas.microsoft.com/office/drawing/2014/main" id="{284BAC23-4880-4B34-A095-A95FC2CB3BA7}"/>
                </a:ext>
              </a:extLst>
            </p:cNvPr>
            <p:cNvCxnSpPr>
              <a:cxnSpLocks/>
            </p:cNvCxnSpPr>
            <p:nvPr/>
          </p:nvCxnSpPr>
          <p:spPr>
            <a:xfrm>
              <a:off x="3043382" y="2133597"/>
              <a:ext cx="0" cy="2581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>
              <a:extLst>
                <a:ext uri="{FF2B5EF4-FFF2-40B4-BE49-F238E27FC236}">
                  <a16:creationId xmlns:a16="http://schemas.microsoft.com/office/drawing/2014/main" id="{45BED5CF-7F65-4D0B-ADAF-9858ECF7AF93}"/>
                </a:ext>
              </a:extLst>
            </p:cNvPr>
            <p:cNvCxnSpPr>
              <a:cxnSpLocks/>
            </p:cNvCxnSpPr>
            <p:nvPr/>
          </p:nvCxnSpPr>
          <p:spPr>
            <a:xfrm>
              <a:off x="1681021" y="4715168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cteur droit 47">
              <a:extLst>
                <a:ext uri="{FF2B5EF4-FFF2-40B4-BE49-F238E27FC236}">
                  <a16:creationId xmlns:a16="http://schemas.microsoft.com/office/drawing/2014/main" id="{30B6D900-18AD-40D0-9F5C-859802FC8F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03058" y="4715168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cteur droit 50">
              <a:extLst>
                <a:ext uri="{FF2B5EF4-FFF2-40B4-BE49-F238E27FC236}">
                  <a16:creationId xmlns:a16="http://schemas.microsoft.com/office/drawing/2014/main" id="{693E2659-F4CD-4C42-9E87-2C067A43EABB}"/>
                </a:ext>
              </a:extLst>
            </p:cNvPr>
            <p:cNvCxnSpPr>
              <a:cxnSpLocks/>
            </p:cNvCxnSpPr>
            <p:nvPr/>
          </p:nvCxnSpPr>
          <p:spPr>
            <a:xfrm>
              <a:off x="2503058" y="1874979"/>
              <a:ext cx="540324" cy="2586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>
              <a:extLst>
                <a:ext uri="{FF2B5EF4-FFF2-40B4-BE49-F238E27FC236}">
                  <a16:creationId xmlns:a16="http://schemas.microsoft.com/office/drawing/2014/main" id="{1C291650-60C5-48C9-9C53-94908C36F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81021" y="1874979"/>
              <a:ext cx="457198" cy="28170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2B690F05-84ED-4D50-BF8E-FED37666A476}"/>
                </a:ext>
              </a:extLst>
            </p:cNvPr>
            <p:cNvCxnSpPr>
              <a:cxnSpLocks/>
            </p:cNvCxnSpPr>
            <p:nvPr/>
          </p:nvCxnSpPr>
          <p:spPr>
            <a:xfrm>
              <a:off x="1771071" y="5366324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2EC4EFE0-258D-4DED-9A92-6A089B1FD3B7}"/>
                </a:ext>
              </a:extLst>
            </p:cNvPr>
            <p:cNvCxnSpPr>
              <a:cxnSpLocks/>
            </p:cNvCxnSpPr>
            <p:nvPr/>
          </p:nvCxnSpPr>
          <p:spPr>
            <a:xfrm>
              <a:off x="1784931" y="5481780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72C8A632-6B84-445F-B9D1-2926E547EE9F}"/>
                </a:ext>
              </a:extLst>
            </p:cNvPr>
            <p:cNvSpPr/>
            <p:nvPr/>
          </p:nvSpPr>
          <p:spPr>
            <a:xfrm rot="19259259">
              <a:off x="1868355" y="4797025"/>
              <a:ext cx="62043" cy="4548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cxnSp>
        <p:nvCxnSpPr>
          <p:cNvPr id="4" name="Connecteur droit avec flèche 3">
            <a:extLst>
              <a:ext uri="{FF2B5EF4-FFF2-40B4-BE49-F238E27FC236}">
                <a16:creationId xmlns:a16="http://schemas.microsoft.com/office/drawing/2014/main" id="{CF30C765-28B9-4DA5-A984-8A69DB2D19C1}"/>
              </a:ext>
            </a:extLst>
          </p:cNvPr>
          <p:cNvCxnSpPr/>
          <p:nvPr/>
        </p:nvCxnSpPr>
        <p:spPr>
          <a:xfrm>
            <a:off x="2389632" y="1999488"/>
            <a:ext cx="499872" cy="26341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necteur droit avec flèche 17">
            <a:extLst>
              <a:ext uri="{FF2B5EF4-FFF2-40B4-BE49-F238E27FC236}">
                <a16:creationId xmlns:a16="http://schemas.microsoft.com/office/drawing/2014/main" id="{D16154A9-9461-4B66-AC9D-F6DFAB8241ED}"/>
              </a:ext>
            </a:extLst>
          </p:cNvPr>
          <p:cNvCxnSpPr>
            <a:cxnSpLocks/>
          </p:cNvCxnSpPr>
          <p:nvPr/>
        </p:nvCxnSpPr>
        <p:spPr>
          <a:xfrm flipH="1">
            <a:off x="1794448" y="1978564"/>
            <a:ext cx="453402" cy="2783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avec flèche 21">
            <a:extLst>
              <a:ext uri="{FF2B5EF4-FFF2-40B4-BE49-F238E27FC236}">
                <a16:creationId xmlns:a16="http://schemas.microsoft.com/office/drawing/2014/main" id="{79E4D1B6-5187-4854-AF1B-0E97B97357A1}"/>
              </a:ext>
            </a:extLst>
          </p:cNvPr>
          <p:cNvCxnSpPr>
            <a:cxnSpLocks/>
          </p:cNvCxnSpPr>
          <p:nvPr/>
        </p:nvCxnSpPr>
        <p:spPr>
          <a:xfrm>
            <a:off x="2905394" y="2354988"/>
            <a:ext cx="0" cy="4700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avec flèche 22">
            <a:extLst>
              <a:ext uri="{FF2B5EF4-FFF2-40B4-BE49-F238E27FC236}">
                <a16:creationId xmlns:a16="http://schemas.microsoft.com/office/drawing/2014/main" id="{E5BC83DE-4A6E-496F-9F94-FE24705E9DF7}"/>
              </a:ext>
            </a:extLst>
          </p:cNvPr>
          <p:cNvCxnSpPr>
            <a:cxnSpLocks/>
          </p:cNvCxnSpPr>
          <p:nvPr/>
        </p:nvCxnSpPr>
        <p:spPr>
          <a:xfrm>
            <a:off x="1802018" y="2324508"/>
            <a:ext cx="0" cy="4700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09C24C04-3D9F-4E46-9203-64E76A4022DA}"/>
              </a:ext>
            </a:extLst>
          </p:cNvPr>
          <p:cNvSpPr/>
          <p:nvPr/>
        </p:nvSpPr>
        <p:spPr>
          <a:xfrm rot="19052538">
            <a:off x="1765804" y="4768948"/>
            <a:ext cx="289840" cy="4822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5" name="Connecteur droit avec flèche 24">
            <a:extLst>
              <a:ext uri="{FF2B5EF4-FFF2-40B4-BE49-F238E27FC236}">
                <a16:creationId xmlns:a16="http://schemas.microsoft.com/office/drawing/2014/main" id="{EAF4CF6A-CD51-4A4B-BAA9-EDA12F4ECBD3}"/>
              </a:ext>
            </a:extLst>
          </p:cNvPr>
          <p:cNvCxnSpPr>
            <a:cxnSpLocks/>
          </p:cNvCxnSpPr>
          <p:nvPr/>
        </p:nvCxnSpPr>
        <p:spPr>
          <a:xfrm flipH="1">
            <a:off x="1633403" y="4734342"/>
            <a:ext cx="627915" cy="4235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necteur droit avec flèche 27">
            <a:extLst>
              <a:ext uri="{FF2B5EF4-FFF2-40B4-BE49-F238E27FC236}">
                <a16:creationId xmlns:a16="http://schemas.microsoft.com/office/drawing/2014/main" id="{92A83E8C-94A4-4691-8787-DC8C94A3DEA5}"/>
              </a:ext>
            </a:extLst>
          </p:cNvPr>
          <p:cNvCxnSpPr/>
          <p:nvPr/>
        </p:nvCxnSpPr>
        <p:spPr>
          <a:xfrm>
            <a:off x="2383536" y="1993392"/>
            <a:ext cx="499872" cy="263418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>
            <a:extLst>
              <a:ext uri="{FF2B5EF4-FFF2-40B4-BE49-F238E27FC236}">
                <a16:creationId xmlns:a16="http://schemas.microsoft.com/office/drawing/2014/main" id="{8712AA21-5546-4362-B5DC-A3DC343084E3}"/>
              </a:ext>
            </a:extLst>
          </p:cNvPr>
          <p:cNvCxnSpPr>
            <a:cxnSpLocks/>
          </p:cNvCxnSpPr>
          <p:nvPr/>
        </p:nvCxnSpPr>
        <p:spPr>
          <a:xfrm flipH="1">
            <a:off x="1788352" y="1972468"/>
            <a:ext cx="453402" cy="2783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necteur droit avec flèche 30">
            <a:extLst>
              <a:ext uri="{FF2B5EF4-FFF2-40B4-BE49-F238E27FC236}">
                <a16:creationId xmlns:a16="http://schemas.microsoft.com/office/drawing/2014/main" id="{CF48B20A-9A78-4481-A835-4B52E9E752DF}"/>
              </a:ext>
            </a:extLst>
          </p:cNvPr>
          <p:cNvCxnSpPr>
            <a:cxnSpLocks/>
          </p:cNvCxnSpPr>
          <p:nvPr/>
        </p:nvCxnSpPr>
        <p:spPr>
          <a:xfrm>
            <a:off x="2899298" y="2348892"/>
            <a:ext cx="0" cy="4700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avec flèche 31">
            <a:extLst>
              <a:ext uri="{FF2B5EF4-FFF2-40B4-BE49-F238E27FC236}">
                <a16:creationId xmlns:a16="http://schemas.microsoft.com/office/drawing/2014/main" id="{1D73A2D2-991B-48A0-9045-A2DE2B3A796B}"/>
              </a:ext>
            </a:extLst>
          </p:cNvPr>
          <p:cNvCxnSpPr>
            <a:cxnSpLocks/>
          </p:cNvCxnSpPr>
          <p:nvPr/>
        </p:nvCxnSpPr>
        <p:spPr>
          <a:xfrm>
            <a:off x="1795922" y="2318412"/>
            <a:ext cx="0" cy="47009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avec flèche 32">
            <a:extLst>
              <a:ext uri="{FF2B5EF4-FFF2-40B4-BE49-F238E27FC236}">
                <a16:creationId xmlns:a16="http://schemas.microsoft.com/office/drawing/2014/main" id="{C2DC148D-4922-40FA-9202-3587AEAD123F}"/>
              </a:ext>
            </a:extLst>
          </p:cNvPr>
          <p:cNvCxnSpPr>
            <a:cxnSpLocks/>
          </p:cNvCxnSpPr>
          <p:nvPr/>
        </p:nvCxnSpPr>
        <p:spPr>
          <a:xfrm flipH="1">
            <a:off x="1653876" y="4718153"/>
            <a:ext cx="627915" cy="423582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Audio 6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3794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653"/>
    </mc:Choice>
    <mc:Fallback xmlns="">
      <p:transition spd="slow" advTm="136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4696224" y="1201998"/>
            <a:ext cx="7279876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46A4C2"/>
                </a:solidFill>
                <a:latin typeface="Arial Rounded MT Bold" panose="020F0704030504030204" pitchFamily="34" charset="0"/>
              </a:rPr>
              <a:t>Nettoyage / désinfection</a:t>
            </a:r>
          </a:p>
          <a:p>
            <a:endParaRPr lang="fr-FR" sz="2400" dirty="0" smtClean="0">
              <a:solidFill>
                <a:schemeClr val="bg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r>
              <a:rPr lang="fr-FR" sz="2400" dirty="0" smtClean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Insérer </a:t>
            </a:r>
            <a:r>
              <a:rPr lang="fr-FR" sz="24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une bougie fumigène</a:t>
            </a:r>
          </a:p>
          <a:p>
            <a:pPr marL="914400" lvl="1" indent="-45720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par la trappe en bas du silo ou par le </a:t>
            </a:r>
            <a:r>
              <a:rPr lang="fr-FR" sz="2400" dirty="0" err="1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boitard</a:t>
            </a:r>
            <a:endParaRPr lang="fr-FR" sz="2400" dirty="0">
              <a:solidFill>
                <a:schemeClr val="bg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 lvl="1">
              <a:buClr>
                <a:srgbClr val="00B0F0"/>
              </a:buClr>
            </a:pPr>
            <a:r>
              <a:rPr lang="fr-FR" sz="24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Ou </a:t>
            </a:r>
          </a:p>
          <a:p>
            <a:pPr marL="914400" lvl="1" indent="-45720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par le haut du </a:t>
            </a:r>
            <a:r>
              <a:rPr lang="fr-FR" sz="2400" dirty="0" smtClean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silo</a:t>
            </a:r>
            <a:br>
              <a:rPr lang="fr-FR" sz="2400" dirty="0" smtClean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</a:br>
            <a:endParaRPr lang="fr-FR" sz="2400" dirty="0" smtClean="0">
              <a:solidFill>
                <a:schemeClr val="bg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pPr>
              <a:buClr>
                <a:srgbClr val="00B0F0"/>
              </a:buClr>
            </a:pPr>
            <a:r>
              <a:rPr lang="fr-FR" sz="2400" dirty="0">
                <a:solidFill>
                  <a:schemeClr val="bg1">
                    <a:lumMod val="50000"/>
                  </a:schemeClr>
                </a:solidFill>
                <a:latin typeface="Arial Rounded MT Bold" panose="020F0704030504030204" pitchFamily="34" charset="0"/>
              </a:rPr>
              <a:t>Respecter  les mesures de prévention des risques liés à l’utilisation des silos </a:t>
            </a:r>
          </a:p>
          <a:p>
            <a:endParaRPr lang="fr-FR" sz="28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  <a:p>
            <a:r>
              <a:rPr lang="de-DE" sz="1600" u="sng" dirty="0">
                <a:solidFill>
                  <a:srgbClr val="00B0F0"/>
                </a:solidFill>
                <a:latin typeface="Arial Rounded MT Bold" panose="020F0704030504030204" pitchFamily="34" charset="0"/>
                <a:hlinkClick r:id="rId6"/>
              </a:rPr>
              <a:t>Lien </a:t>
            </a:r>
            <a:r>
              <a:rPr lang="de-DE" sz="1600" u="sng" dirty="0" err="1">
                <a:solidFill>
                  <a:srgbClr val="00B0F0"/>
                </a:solidFill>
                <a:latin typeface="Arial Rounded MT Bold" panose="020F0704030504030204" pitchFamily="34" charset="0"/>
                <a:hlinkClick r:id="rId6"/>
              </a:rPr>
              <a:t>vers</a:t>
            </a:r>
            <a:r>
              <a:rPr lang="de-DE" sz="1600" u="sng" dirty="0">
                <a:solidFill>
                  <a:srgbClr val="00B0F0"/>
                </a:solidFill>
                <a:latin typeface="Arial Rounded MT Bold" panose="020F0704030504030204" pitchFamily="34" charset="0"/>
                <a:hlinkClick r:id="rId6"/>
              </a:rPr>
              <a:t> </a:t>
            </a:r>
            <a:r>
              <a:rPr lang="de-DE" sz="1600" u="sng" dirty="0" err="1">
                <a:solidFill>
                  <a:srgbClr val="00B0F0"/>
                </a:solidFill>
                <a:latin typeface="Arial Rounded MT Bold" panose="020F0704030504030204" pitchFamily="34" charset="0"/>
                <a:hlinkClick r:id="rId6"/>
              </a:rPr>
              <a:t>tuto</a:t>
            </a:r>
            <a:r>
              <a:rPr lang="de-DE" sz="1600" u="sng" dirty="0">
                <a:solidFill>
                  <a:srgbClr val="00B0F0"/>
                </a:solidFill>
                <a:latin typeface="Arial Rounded MT Bold" panose="020F0704030504030204" pitchFamily="34" charset="0"/>
                <a:hlinkClick r:id="rId6"/>
              </a:rPr>
              <a:t> : https://www.itavi.asso.fr/content/nettoyer-et-desinfecter-une-salle-de-gavage-palmipedes-points-de-vigilance</a:t>
            </a:r>
            <a:endParaRPr lang="fr-FR" sz="16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  <a:p>
            <a:r>
              <a:rPr lang="fr-FR" sz="1600" dirty="0">
                <a:solidFill>
                  <a:srgbClr val="00B0F0"/>
                </a:solidFill>
                <a:latin typeface="Arial Rounded MT Bold" panose="020F0704030504030204" pitchFamily="34" charset="0"/>
              </a:rPr>
              <a:t>séquence de 45’ à 1’’04</a:t>
            </a:r>
            <a:endParaRPr lang="fr-FR" sz="2400" dirty="0">
              <a:solidFill>
                <a:srgbClr val="00B0F0"/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0" y="-15342"/>
            <a:ext cx="10237788" cy="914400"/>
          </a:xfrm>
          <a:prstGeom prst="rect">
            <a:avLst/>
          </a:prstGeom>
          <a:gradFill flip="none" rotWithShape="1">
            <a:gsLst>
              <a:gs pos="59000">
                <a:schemeClr val="accent1"/>
              </a:gs>
              <a:gs pos="7000">
                <a:srgbClr val="8EE185"/>
              </a:gs>
            </a:gsLst>
            <a:lin ang="3000000" scaled="0"/>
            <a:tileRect/>
          </a:gradFill>
          <a:ln>
            <a:noFill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3600" b="1" dirty="0">
                <a:latin typeface="Arial Rounded MT Bold" panose="020F070403050403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Nettoyer et désinfecter ses silos</a:t>
            </a:r>
          </a:p>
        </p:txBody>
      </p:sp>
      <p:grpSp>
        <p:nvGrpSpPr>
          <p:cNvPr id="2" name="Groupe 1">
            <a:extLst>
              <a:ext uri="{FF2B5EF4-FFF2-40B4-BE49-F238E27FC236}">
                <a16:creationId xmlns:a16="http://schemas.microsoft.com/office/drawing/2014/main" id="{56ABAE29-9DCE-48CA-BAFF-A64DD6BD9724}"/>
              </a:ext>
            </a:extLst>
          </p:cNvPr>
          <p:cNvGrpSpPr/>
          <p:nvPr/>
        </p:nvGrpSpPr>
        <p:grpSpPr>
          <a:xfrm>
            <a:off x="1681021" y="1874979"/>
            <a:ext cx="2648531" cy="3606801"/>
            <a:chOff x="1681021" y="1874979"/>
            <a:chExt cx="2648531" cy="3606801"/>
          </a:xfrm>
        </p:grpSpPr>
        <p:cxnSp>
          <p:nvCxnSpPr>
            <p:cNvPr id="30" name="Connecteur droit 29">
              <a:extLst>
                <a:ext uri="{FF2B5EF4-FFF2-40B4-BE49-F238E27FC236}">
                  <a16:creationId xmlns:a16="http://schemas.microsoft.com/office/drawing/2014/main" id="{1EBD7452-6414-4DD9-8A6E-E09C675589ED}"/>
                </a:ext>
              </a:extLst>
            </p:cNvPr>
            <p:cNvCxnSpPr>
              <a:cxnSpLocks/>
            </p:cNvCxnSpPr>
            <p:nvPr/>
          </p:nvCxnSpPr>
          <p:spPr>
            <a:xfrm>
              <a:off x="1681021" y="2133597"/>
              <a:ext cx="0" cy="26046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Connecteur droit 45">
              <a:extLst>
                <a:ext uri="{FF2B5EF4-FFF2-40B4-BE49-F238E27FC236}">
                  <a16:creationId xmlns:a16="http://schemas.microsoft.com/office/drawing/2014/main" id="{284BAC23-4880-4B34-A095-A95FC2CB3BA7}"/>
                </a:ext>
              </a:extLst>
            </p:cNvPr>
            <p:cNvCxnSpPr>
              <a:cxnSpLocks/>
            </p:cNvCxnSpPr>
            <p:nvPr/>
          </p:nvCxnSpPr>
          <p:spPr>
            <a:xfrm>
              <a:off x="3043382" y="2133597"/>
              <a:ext cx="0" cy="2581571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Connecteur droit 46">
              <a:extLst>
                <a:ext uri="{FF2B5EF4-FFF2-40B4-BE49-F238E27FC236}">
                  <a16:creationId xmlns:a16="http://schemas.microsoft.com/office/drawing/2014/main" id="{45BED5CF-7F65-4D0B-ADAF-9858ECF7AF93}"/>
                </a:ext>
              </a:extLst>
            </p:cNvPr>
            <p:cNvCxnSpPr>
              <a:cxnSpLocks/>
            </p:cNvCxnSpPr>
            <p:nvPr/>
          </p:nvCxnSpPr>
          <p:spPr>
            <a:xfrm>
              <a:off x="1681021" y="4715168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cteur droit 47">
              <a:extLst>
                <a:ext uri="{FF2B5EF4-FFF2-40B4-BE49-F238E27FC236}">
                  <a16:creationId xmlns:a16="http://schemas.microsoft.com/office/drawing/2014/main" id="{30B6D900-18AD-40D0-9F5C-859802FC8F4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503058" y="4715168"/>
              <a:ext cx="540325" cy="65115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Connecteur droit 50">
              <a:extLst>
                <a:ext uri="{FF2B5EF4-FFF2-40B4-BE49-F238E27FC236}">
                  <a16:creationId xmlns:a16="http://schemas.microsoft.com/office/drawing/2014/main" id="{693E2659-F4CD-4C42-9E87-2C067A43EABB}"/>
                </a:ext>
              </a:extLst>
            </p:cNvPr>
            <p:cNvCxnSpPr>
              <a:cxnSpLocks/>
            </p:cNvCxnSpPr>
            <p:nvPr/>
          </p:nvCxnSpPr>
          <p:spPr>
            <a:xfrm>
              <a:off x="2503058" y="1874979"/>
              <a:ext cx="540324" cy="258618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Connecteur droit 52">
              <a:extLst>
                <a:ext uri="{FF2B5EF4-FFF2-40B4-BE49-F238E27FC236}">
                  <a16:creationId xmlns:a16="http://schemas.microsoft.com/office/drawing/2014/main" id="{1C291650-60C5-48C9-9C53-94908C36FA95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1681021" y="1874979"/>
              <a:ext cx="457198" cy="281702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Connecteur droit 58">
              <a:extLst>
                <a:ext uri="{FF2B5EF4-FFF2-40B4-BE49-F238E27FC236}">
                  <a16:creationId xmlns:a16="http://schemas.microsoft.com/office/drawing/2014/main" id="{2B690F05-84ED-4D50-BF8E-FED37666A476}"/>
                </a:ext>
              </a:extLst>
            </p:cNvPr>
            <p:cNvCxnSpPr>
              <a:cxnSpLocks/>
            </p:cNvCxnSpPr>
            <p:nvPr/>
          </p:nvCxnSpPr>
          <p:spPr>
            <a:xfrm>
              <a:off x="1771071" y="5366324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Connecteur droit 60">
              <a:extLst>
                <a:ext uri="{FF2B5EF4-FFF2-40B4-BE49-F238E27FC236}">
                  <a16:creationId xmlns:a16="http://schemas.microsoft.com/office/drawing/2014/main" id="{2EC4EFE0-258D-4DED-9A92-6A089B1FD3B7}"/>
                </a:ext>
              </a:extLst>
            </p:cNvPr>
            <p:cNvCxnSpPr>
              <a:cxnSpLocks/>
            </p:cNvCxnSpPr>
            <p:nvPr/>
          </p:nvCxnSpPr>
          <p:spPr>
            <a:xfrm>
              <a:off x="1784931" y="5481780"/>
              <a:ext cx="2544621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7" name="Rectangle 66">
              <a:extLst>
                <a:ext uri="{FF2B5EF4-FFF2-40B4-BE49-F238E27FC236}">
                  <a16:creationId xmlns:a16="http://schemas.microsoft.com/office/drawing/2014/main" id="{72C8A632-6B84-445F-B9D1-2926E547EE9F}"/>
                </a:ext>
              </a:extLst>
            </p:cNvPr>
            <p:cNvSpPr/>
            <p:nvPr/>
          </p:nvSpPr>
          <p:spPr>
            <a:xfrm rot="19259259">
              <a:off x="1868355" y="4797025"/>
              <a:ext cx="62043" cy="454868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09C24C04-3D9F-4E46-9203-64E76A4022DA}"/>
              </a:ext>
            </a:extLst>
          </p:cNvPr>
          <p:cNvSpPr/>
          <p:nvPr/>
        </p:nvSpPr>
        <p:spPr>
          <a:xfrm rot="19052538">
            <a:off x="1765804" y="4768948"/>
            <a:ext cx="289840" cy="4822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cxnSp>
        <p:nvCxnSpPr>
          <p:cNvPr id="26" name="Connecteur droit avec flèche 25">
            <a:extLst>
              <a:ext uri="{FF2B5EF4-FFF2-40B4-BE49-F238E27FC236}">
                <a16:creationId xmlns:a16="http://schemas.microsoft.com/office/drawing/2014/main" id="{CC979E93-6A36-4F57-B05A-3EDD5DD5F417}"/>
              </a:ext>
            </a:extLst>
          </p:cNvPr>
          <p:cNvCxnSpPr>
            <a:cxnSpLocks/>
          </p:cNvCxnSpPr>
          <p:nvPr/>
        </p:nvCxnSpPr>
        <p:spPr>
          <a:xfrm flipV="1">
            <a:off x="1274437" y="4717521"/>
            <a:ext cx="919959" cy="50318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7CAC9715-AD7D-415A-98E5-159FE81D9B00}"/>
              </a:ext>
            </a:extLst>
          </p:cNvPr>
          <p:cNvGrpSpPr/>
          <p:nvPr/>
        </p:nvGrpSpPr>
        <p:grpSpPr>
          <a:xfrm>
            <a:off x="1915227" y="1797591"/>
            <a:ext cx="614782" cy="1126079"/>
            <a:chOff x="1915227" y="1797591"/>
            <a:chExt cx="614782" cy="1126079"/>
          </a:xfrm>
        </p:grpSpPr>
        <p:grpSp>
          <p:nvGrpSpPr>
            <p:cNvPr id="14" name="Groupe 13">
              <a:extLst>
                <a:ext uri="{FF2B5EF4-FFF2-40B4-BE49-F238E27FC236}">
                  <a16:creationId xmlns:a16="http://schemas.microsoft.com/office/drawing/2014/main" id="{9A51365B-C529-4202-8B82-A7B60F6B5ED2}"/>
                </a:ext>
              </a:extLst>
            </p:cNvPr>
            <p:cNvGrpSpPr/>
            <p:nvPr/>
          </p:nvGrpSpPr>
          <p:grpSpPr>
            <a:xfrm>
              <a:off x="1915227" y="1797591"/>
              <a:ext cx="257351" cy="730545"/>
              <a:chOff x="1963995" y="1639095"/>
              <a:chExt cx="257351" cy="730545"/>
            </a:xfrm>
          </p:grpSpPr>
          <p:cxnSp>
            <p:nvCxnSpPr>
              <p:cNvPr id="11" name="Connecteur droit 10">
                <a:extLst>
                  <a:ext uri="{FF2B5EF4-FFF2-40B4-BE49-F238E27FC236}">
                    <a16:creationId xmlns:a16="http://schemas.microsoft.com/office/drawing/2014/main" id="{6045F0EF-941B-4828-91BB-A2290D50FD8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21346" y="1662019"/>
                <a:ext cx="0" cy="707621"/>
              </a:xfrm>
              <a:prstGeom prst="line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3" name="Arc 12">
                <a:extLst>
                  <a:ext uri="{FF2B5EF4-FFF2-40B4-BE49-F238E27FC236}">
                    <a16:creationId xmlns:a16="http://schemas.microsoft.com/office/drawing/2014/main" id="{0EEDCDF9-BC5B-420D-94D6-4454E32F334F}"/>
                  </a:ext>
                </a:extLst>
              </p:cNvPr>
              <p:cNvSpPr/>
              <p:nvPr/>
            </p:nvSpPr>
            <p:spPr>
              <a:xfrm rot="17975009">
                <a:off x="1836793" y="1766297"/>
                <a:ext cx="510494" cy="256090"/>
              </a:xfrm>
              <a:prstGeom prst="arc">
                <a:avLst/>
              </a:prstGeom>
              <a:ln w="38100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sp>
          <p:nvSpPr>
            <p:cNvPr id="15" name="Trapèze 14">
              <a:extLst>
                <a:ext uri="{FF2B5EF4-FFF2-40B4-BE49-F238E27FC236}">
                  <a16:creationId xmlns:a16="http://schemas.microsoft.com/office/drawing/2014/main" id="{25E33548-0707-4155-BA51-56435EDA4D42}"/>
                </a:ext>
              </a:extLst>
            </p:cNvPr>
            <p:cNvSpPr/>
            <p:nvPr/>
          </p:nvSpPr>
          <p:spPr>
            <a:xfrm flipV="1">
              <a:off x="2143395" y="2528135"/>
              <a:ext cx="386614" cy="395535"/>
            </a:xfrm>
            <a:prstGeom prst="trapezoid">
              <a:avLst/>
            </a:prstGeom>
            <a:noFill/>
            <a:ln w="28575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6" name="Rectangle : coins arrondis 35">
              <a:extLst>
                <a:ext uri="{FF2B5EF4-FFF2-40B4-BE49-F238E27FC236}">
                  <a16:creationId xmlns:a16="http://schemas.microsoft.com/office/drawing/2014/main" id="{AF142C7F-0D25-445A-8454-64B9046ED9E2}"/>
                </a:ext>
              </a:extLst>
            </p:cNvPr>
            <p:cNvSpPr/>
            <p:nvPr/>
          </p:nvSpPr>
          <p:spPr>
            <a:xfrm>
              <a:off x="2246702" y="2599671"/>
              <a:ext cx="180000" cy="216000"/>
            </a:xfrm>
            <a:prstGeom prst="round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37" name="Rectangle : coins arrondis 36">
            <a:extLst>
              <a:ext uri="{FF2B5EF4-FFF2-40B4-BE49-F238E27FC236}">
                <a16:creationId xmlns:a16="http://schemas.microsoft.com/office/drawing/2014/main" id="{FCF79D2F-E231-4E58-8B60-CD2149FD4077}"/>
              </a:ext>
            </a:extLst>
          </p:cNvPr>
          <p:cNvSpPr/>
          <p:nvPr/>
        </p:nvSpPr>
        <p:spPr>
          <a:xfrm>
            <a:off x="1143798" y="5140185"/>
            <a:ext cx="180000" cy="216000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98101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3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93559" y="4324867"/>
            <a:ext cx="2103564" cy="2103564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595" y="4108533"/>
            <a:ext cx="1351938" cy="67859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2243" y="4057340"/>
            <a:ext cx="1410156" cy="705078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59145" y="4989312"/>
            <a:ext cx="1274173" cy="637087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62149" y="4020771"/>
            <a:ext cx="664920" cy="854124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9737124" y="0"/>
            <a:ext cx="2430162" cy="172994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17632" y="-183979"/>
            <a:ext cx="3358977" cy="3358977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1365785" y="2627854"/>
            <a:ext cx="9725495" cy="575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fr-FR" sz="2400" dirty="0" smtClean="0">
                <a:solidFill>
                  <a:srgbClr val="46A4C2"/>
                </a:solidFill>
                <a:latin typeface="Arial Rounded MT Bold" panose="020F0704030504030204" pitchFamily="34" charset="0"/>
              </a:rPr>
              <a:t>Les antibiotiques, quand il faut, comme il faut, gardons le cap ! </a:t>
            </a:r>
            <a:endParaRPr lang="fr-FR" sz="2400" dirty="0">
              <a:solidFill>
                <a:srgbClr val="46A4C2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3289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6|1.5|2.6"/>
</p:tagLst>
</file>

<file path=ppt/theme/theme1.xml><?xml version="1.0" encoding="utf-8"?>
<a:theme xmlns:a="http://schemas.openxmlformats.org/drawingml/2006/main" name="Proposition de charte graphique - MOBILIS'ACTION VF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Proposition de charte graphique - MOBILIS'ACTION VF</Template>
  <TotalTime>720</TotalTime>
  <Words>412</Words>
  <Application>Microsoft Office PowerPoint</Application>
  <PresentationFormat>Grand écran</PresentationFormat>
  <Paragraphs>73</Paragraphs>
  <Slides>25</Slides>
  <Notes>13</Notes>
  <HiddenSlides>0</HiddenSlides>
  <MMClips>9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3" baseType="lpstr">
      <vt:lpstr>Arial</vt:lpstr>
      <vt:lpstr>Arial Rounded MT Bold</vt:lpstr>
      <vt:lpstr>Calibri</vt:lpstr>
      <vt:lpstr>Calibri Light</vt:lpstr>
      <vt:lpstr>Courier New</vt:lpstr>
      <vt:lpstr>Tahoma</vt:lpstr>
      <vt:lpstr>Wingdings</vt:lpstr>
      <vt:lpstr>Proposition de charte graphique - MOBILIS'ACTION VF</vt:lpstr>
      <vt:lpstr>Présentation PowerPoint</vt:lpstr>
      <vt:lpstr>Présentation PowerPoint</vt:lpstr>
      <vt:lpstr>Présentation PowerPoint</vt:lpstr>
      <vt:lpstr>La gestion du sas sanitaire La marche en avant Le soin aux animaux</vt:lpstr>
      <vt:lpstr>J’utilise mon sas sanitaire (fiche Itavi n°6)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Je stocke les matériaux constitutifs du nid sans risque (fiche Itavi n°13)</vt:lpstr>
      <vt:lpstr>Présentation PowerPoint</vt:lpstr>
      <vt:lpstr>Gestion des nuisibles (fiche ITAVI n°11)</vt:lpstr>
      <vt:lpstr>Présentation PowerPoint</vt:lpstr>
      <vt:lpstr>Présentation PowerPoint</vt:lpstr>
      <vt:lpstr>Présentation PowerPoint</vt:lpstr>
      <vt:lpstr>Présentation PowerPoint</vt:lpstr>
      <vt:lpstr>Nettoyage et désinfection  des silos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Comment déterminer les volumes de détergent ou de désinfection?</dc:title>
  <dc:creator>Julie FONTAINE</dc:creator>
  <cp:lastModifiedBy>Anne-Christine ACL. LEFORT</cp:lastModifiedBy>
  <cp:revision>224</cp:revision>
  <dcterms:created xsi:type="dcterms:W3CDTF">2019-10-04T11:59:11Z</dcterms:created>
  <dcterms:modified xsi:type="dcterms:W3CDTF">2021-02-10T07:44:15Z</dcterms:modified>
</cp:coreProperties>
</file>