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9" r:id="rId2"/>
    <p:sldId id="263" r:id="rId3"/>
    <p:sldId id="283" r:id="rId4"/>
    <p:sldId id="289" r:id="rId5"/>
    <p:sldId id="290" r:id="rId6"/>
    <p:sldId id="294" r:id="rId7"/>
    <p:sldId id="261" r:id="rId8"/>
    <p:sldId id="282" r:id="rId9"/>
    <p:sldId id="291" r:id="rId10"/>
    <p:sldId id="292" r:id="rId11"/>
    <p:sldId id="278" r:id="rId12"/>
    <p:sldId id="284" r:id="rId13"/>
    <p:sldId id="267" r:id="rId14"/>
    <p:sldId id="288" r:id="rId15"/>
    <p:sldId id="268" r:id="rId16"/>
    <p:sldId id="258" r:id="rId17"/>
    <p:sldId id="280" r:id="rId18"/>
    <p:sldId id="265" r:id="rId19"/>
    <p:sldId id="281" r:id="rId20"/>
    <p:sldId id="272" r:id="rId21"/>
    <p:sldId id="286" r:id="rId22"/>
    <p:sldId id="270" r:id="rId23"/>
    <p:sldId id="285" r:id="rId24"/>
    <p:sldId id="274" r:id="rId25"/>
    <p:sldId id="287" r:id="rId26"/>
    <p:sldId id="276" r:id="rId27"/>
    <p:sldId id="277" r:id="rId28"/>
    <p:sldId id="259" r:id="rId29"/>
  </p:sldIdLst>
  <p:sldSz cx="12192000" cy="6858000"/>
  <p:notesSz cx="6858000" cy="9144000"/>
  <p:custShowLst>
    <p:custShow name="Question_1" id="0">
      <p:sldLst>
        <p:sld r:id="rId3"/>
      </p:sldLst>
    </p:custShow>
    <p:custShow name="Question_2" id="1">
      <p:sldLst>
        <p:sld r:id="rId5"/>
      </p:sldLst>
    </p:custShow>
    <p:custShow name="Question_3" id="2">
      <p:sldLst>
        <p:sld r:id="rId8"/>
      </p:sldLst>
    </p:custShow>
    <p:custShow name="Question_4" id="3">
      <p:sldLst>
        <p:sld r:id="rId10"/>
      </p:sldLst>
    </p:custShow>
    <p:custShow name="Question_5" id="4">
      <p:sldLst>
        <p:sld r:id="rId12"/>
      </p:sldLst>
    </p:custShow>
    <p:custShow name="Question_6" id="5">
      <p:sldLst>
        <p:sld r:id="rId14"/>
      </p:sldLst>
    </p:custShow>
    <p:custShow name="Question_7" id="6">
      <p:sldLst>
        <p:sld r:id="rId17"/>
      </p:sldLst>
    </p:custShow>
    <p:custShow name="Question_8" id="7">
      <p:sldLst>
        <p:sld r:id="rId19"/>
      </p:sldLst>
    </p:custShow>
    <p:custShow name="Question_9" id="8">
      <p:sldLst>
        <p:sld r:id="rId21"/>
      </p:sldLst>
    </p:custShow>
    <p:custShow name="Question_10" id="9">
      <p:sldLst>
        <p:sld r:id="rId23"/>
      </p:sldLst>
    </p:custShow>
    <p:custShow name="Question_11" id="10">
      <p:sldLst>
        <p:sld r:id="rId25"/>
      </p:sldLst>
    </p:custShow>
    <p:custShow name="Question_12" id="11">
      <p:sldLst>
        <p:sld r:id="rId27"/>
      </p:sldLst>
    </p:custShow>
    <p:custShow name="Question_6_bis" id="12">
      <p:sldLst>
        <p:sld r:id="rId15"/>
      </p:sldLst>
    </p:custShow>
    <p:custShow name="Reponse_6" id="13">
      <p:sldLst>
        <p:sld r:id="rId16"/>
      </p:sldLst>
    </p:custShow>
    <p:custShow name="Reponse_1" id="14">
      <p:sldLst>
        <p:sld r:id="rId4"/>
      </p:sldLst>
    </p:custShow>
    <p:custShow name="Reponse_2" id="15">
      <p:sldLst>
        <p:sld r:id="rId6"/>
        <p:sld r:id="rId7"/>
      </p:sldLst>
    </p:custShow>
    <p:custShow name="Reponse_3" id="16">
      <p:sldLst>
        <p:sld r:id="rId9"/>
      </p:sldLst>
    </p:custShow>
    <p:custShow name="Reponse_4" id="17">
      <p:sldLst>
        <p:sld r:id="rId11"/>
      </p:sldLst>
    </p:custShow>
    <p:custShow name="Reponse_5" id="18">
      <p:sldLst>
        <p:sld r:id="rId13"/>
      </p:sldLst>
    </p:custShow>
    <p:custShow name="Reponse_7" id="19">
      <p:sldLst>
        <p:sld r:id="rId18"/>
      </p:sldLst>
    </p:custShow>
    <p:custShow name="Reponse_8" id="20">
      <p:sldLst>
        <p:sld r:id="rId20"/>
      </p:sldLst>
    </p:custShow>
    <p:custShow name="Reponse_9" id="21">
      <p:sldLst>
        <p:sld r:id="rId22"/>
      </p:sldLst>
    </p:custShow>
    <p:custShow name="Reponse_10" id="22">
      <p:sldLst>
        <p:sld r:id="rId24"/>
      </p:sldLst>
    </p:custShow>
    <p:custShow name="Reponse_11" id="23">
      <p:sldLst>
        <p:sld r:id="rId26"/>
      </p:sldLst>
    </p:custShow>
    <p:custShow name="Reponse_12" id="24">
      <p:sldLst>
        <p:sld r:id="rId28"/>
      </p:sldLst>
    </p:custShow>
  </p:custShow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etan GL. LAVAL" initials="GGL" lastIdx="2" clrIdx="0">
    <p:extLst>
      <p:ext uri="{19B8F6BF-5375-455C-9EA6-DF929625EA0E}">
        <p15:presenceInfo xmlns:p15="http://schemas.microsoft.com/office/powerpoint/2012/main" userId="S-1-5-21-444643952-622958178-2568386984-169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38C2BE"/>
    <a:srgbClr val="D5D5D5"/>
    <a:srgbClr val="0EA6B6"/>
    <a:srgbClr val="57A0D2"/>
    <a:srgbClr val="8BC647"/>
    <a:srgbClr val="8EE185"/>
    <a:srgbClr val="0FA6B6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Style moyen 3 - 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0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986C653-D08F-4227-AAE9-B179A64CFCDF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57BE9B7-8FBA-4ED6-9889-F48BB0C012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8128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7BE9B7-8FBA-4ED6-9889-F48BB0C012B7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737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7BE9B7-8FBA-4ED6-9889-F48BB0C012B7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11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Faire</a:t>
            </a:r>
            <a:r>
              <a:rPr lang="fr-FR" baseline="0" dirty="0" smtClean="0"/>
              <a:t> attention entre étalonnage et maintenance et bien différencier les deux dans la réponse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7BE9B7-8FBA-4ED6-9889-F48BB0C012B7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83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A8CAC-38B8-4709-A7F9-B9B6A19BDC81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A781C-C624-4F40-861D-89DE8AF0B0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73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D79D7-0093-4DFE-AFB3-2E81212FBE40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009C3-7CED-4D9B-9C7E-2D602F67AC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2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526E8-51B7-4C43-B359-7D1E21010E15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E4D00-FD60-4E4A-BE77-95EE1496C8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472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B1F0E-713E-483A-AD23-549A88236DB0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C2F9E-13D0-4425-9FE3-53D1FE48D3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94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84022-ED70-49D4-92D1-91E51BC54715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CAA92-2669-49FE-A3A9-B4003CDB35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981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89B02-1446-4B67-B883-1E0C5F8C772E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C3F19-9B26-4B55-97B5-AF0C84F232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500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0971C-A0C4-4EC1-8F0D-C6B9BB4781FF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4E1BF-C369-4224-866E-B57E06CDC9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21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EB68C-6AA6-4D4A-A7CF-115117F023ED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07681-B3E1-4A29-8ED2-18EE725FA6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358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AD0B2-5605-4FB1-9185-4947F5C129EA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E3FE9-6FEB-478F-B4FF-8596CAAE70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685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D8D2D-7D4A-401D-8D77-8C543BCDF9EA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C9577-6DA4-43F0-8AD4-5CF83C6EBC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952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CA465-2EF8-4579-B4D6-AB2BAC47194B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8480E-4423-4C3F-8ACE-06D0B10E20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253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00AE146-C76B-46D1-B7F7-6D36C03C6546}" type="datetimeFigureOut">
              <a:rPr lang="fr-FR"/>
              <a:pPr>
                <a:defRPr/>
              </a:pPr>
              <a:t>25/05/2020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656C0C-3083-4D45-B6A4-B12CE161A8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pic>
        <p:nvPicPr>
          <p:cNvPr id="1031" name="Imag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5" t="30400" r="13821" b="31866"/>
          <a:stretch>
            <a:fillRect/>
          </a:stretch>
        </p:blipFill>
        <p:spPr bwMode="auto">
          <a:xfrm>
            <a:off x="10237788" y="0"/>
            <a:ext cx="1954212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slide" Target="slide5.xml"/><Relationship Id="rId5" Type="http://schemas.openxmlformats.org/officeDocument/2006/relationships/image" Target="../media/image12.jpeg"/><Relationship Id="rId10" Type="http://schemas.openxmlformats.org/officeDocument/2006/relationships/slide" Target="slide7.xml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9.xml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image" Target="../media/image28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3.png"/><Relationship Id="rId4" Type="http://schemas.openxmlformats.org/officeDocument/2006/relationships/slide" Target="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avi.asso.fr/content/gestion-de-la-ventilation-et-du-chauffage-en-elevage-cunicole" TargetMode="External"/><Relationship Id="rId2" Type="http://schemas.openxmlformats.org/officeDocument/2006/relationships/hyperlink" Target="mailto:laval@itavi.asso.fr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Tutoriel Interactif Ambiance</a:t>
            </a:r>
          </a:p>
        </p:txBody>
      </p:sp>
      <p:sp>
        <p:nvSpPr>
          <p:cNvPr id="4" name="Rectangle à coins arrondis 3">
            <a:hlinkClick r:id="rId2" action="ppaction://hlinksldjump"/>
          </p:cNvPr>
          <p:cNvSpPr/>
          <p:nvPr/>
        </p:nvSpPr>
        <p:spPr>
          <a:xfrm>
            <a:off x="4164564" y="4245429"/>
            <a:ext cx="3862872" cy="765110"/>
          </a:xfrm>
          <a:prstGeom prst="round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Commencer le tutoriel</a:t>
            </a:r>
          </a:p>
        </p:txBody>
      </p:sp>
    </p:spTree>
    <p:extLst>
      <p:ext uri="{BB962C8B-B14F-4D97-AF65-F5344CB8AC3E}">
        <p14:creationId xmlns:p14="http://schemas.microsoft.com/office/powerpoint/2010/main" val="350787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0379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faire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avant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l'entrée des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animaux dans le bâtiment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Démarrer la ventilation et le chauffage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Démarrer le chauffage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Ne </a:t>
            </a:r>
            <a:r>
              <a:rPr lang="fr-FR" sz="2000" dirty="0" smtClean="0">
                <a:solidFill>
                  <a:schemeClr val="tx1"/>
                </a:solidFill>
              </a:rPr>
              <a:t>rien faire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Démarrer la ventilation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5" name="Rectangle 4">
            <a:hlinkClick r:id="" action="ppaction://customshow?id=0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0196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45222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dois-je faire avant l'entrée des animaux dans le bâtiment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591" y="2796828"/>
            <a:ext cx="2160000" cy="21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642" y="2796828"/>
            <a:ext cx="2160000" cy="216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36921" y="5562948"/>
            <a:ext cx="87095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smtClean="0">
                <a:solidFill>
                  <a:srgbClr val="FF0000"/>
                </a:solidFill>
              </a:rPr>
              <a:t>Eviter d’avoir un environnement humide</a:t>
            </a:r>
            <a:r>
              <a:rPr lang="fr-FR" sz="2400" dirty="0"/>
              <a:t> </a:t>
            </a:r>
            <a:r>
              <a:rPr lang="fr-FR" sz="2400" dirty="0" smtClean="0"/>
              <a:t>et </a:t>
            </a:r>
            <a:r>
              <a:rPr lang="fr-FR" sz="2400" dirty="0" smtClean="0">
                <a:solidFill>
                  <a:srgbClr val="FF0000"/>
                </a:solidFill>
              </a:rPr>
              <a:t>s’assurer que le matériel d’accueil des femelles </a:t>
            </a:r>
            <a:r>
              <a:rPr lang="fr-FR" sz="2400" dirty="0" smtClean="0">
                <a:solidFill>
                  <a:srgbClr val="002060"/>
                </a:solidFill>
              </a:rPr>
              <a:t>soit</a:t>
            </a:r>
            <a:r>
              <a:rPr lang="fr-FR" sz="2400" dirty="0" smtClean="0">
                <a:solidFill>
                  <a:srgbClr val="FF0000"/>
                </a:solidFill>
              </a:rPr>
              <a:t> sec</a:t>
            </a:r>
            <a:r>
              <a:rPr lang="fr-FR" sz="2400" dirty="0" smtClean="0"/>
              <a:t>. Un bon démarrage et de bonnes conditions de transfert conditionnent la réussite du lot</a:t>
            </a:r>
            <a:endParaRPr lang="fr-FR" sz="2400" dirty="0"/>
          </a:p>
        </p:txBody>
      </p:sp>
      <p:sp>
        <p:nvSpPr>
          <p:cNvPr id="9" name="Rectangle 8"/>
          <p:cNvSpPr/>
          <p:nvPr/>
        </p:nvSpPr>
        <p:spPr>
          <a:xfrm>
            <a:off x="282914" y="2796828"/>
            <a:ext cx="21697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Préchauffer 24h </a:t>
            </a:r>
            <a:r>
              <a:rPr lang="fr-FR" sz="2800" dirty="0" smtClean="0"/>
              <a:t>avant l’arrivée des animaux</a:t>
            </a:r>
            <a:endParaRPr lang="fr-FR" sz="2800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20" y="5601157"/>
            <a:ext cx="1127984" cy="112798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9127555" y="2796828"/>
            <a:ext cx="21697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Assurer le minimum de ventilation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08974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0379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faire en premier en arrivant dans le bâtiment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Vérifier l’humidité de la salle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Vérifier la température de la salle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Diminuer la ventilation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Fermer les entrées d’air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1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8904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45222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dois-je faire en premier en arrivant dans le bâtiment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695" y="1872755"/>
            <a:ext cx="1495136" cy="149513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33539" y="4128958"/>
            <a:ext cx="40191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+mn-lt"/>
              </a:rPr>
              <a:t>Vérifier la Température de la salle</a:t>
            </a: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57" y="5087298"/>
            <a:ext cx="1521520" cy="15215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12991" y="5548578"/>
            <a:ext cx="43088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/>
              <a:t>Un thermomètre </a:t>
            </a:r>
            <a:r>
              <a:rPr lang="fr-FR" b="1" dirty="0"/>
              <a:t>mini-maxi</a:t>
            </a:r>
            <a:r>
              <a:rPr lang="fr-FR" dirty="0"/>
              <a:t> permet de suivre </a:t>
            </a:r>
            <a:r>
              <a:rPr lang="fr-FR" dirty="0" smtClean="0"/>
              <a:t>efficacement et à faible coût les </a:t>
            </a:r>
            <a:r>
              <a:rPr lang="fr-FR" dirty="0"/>
              <a:t>amplitudes </a:t>
            </a:r>
            <a:r>
              <a:rPr lang="fr-FR" dirty="0" smtClean="0"/>
              <a:t>thermiques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312" y="2827891"/>
            <a:ext cx="1080000" cy="108000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214" y="2827891"/>
            <a:ext cx="1080000" cy="108000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7511655" y="4128957"/>
            <a:ext cx="40191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+mn-lt"/>
              </a:rPr>
              <a:t>Vérifier l’humidité de la salle </a:t>
            </a:r>
            <a:r>
              <a:rPr lang="fr-FR" sz="2400" dirty="0" smtClean="0">
                <a:solidFill>
                  <a:srgbClr val="FF0000"/>
                </a:solidFill>
                <a:latin typeface="+mn-lt"/>
              </a:rPr>
              <a:t>(si vous êtes équipé de capteur)</a:t>
            </a:r>
          </a:p>
        </p:txBody>
      </p:sp>
    </p:spTree>
    <p:extLst>
      <p:ext uri="{BB962C8B-B14F-4D97-AF65-F5344CB8AC3E}">
        <p14:creationId xmlns:p14="http://schemas.microsoft.com/office/powerpoint/2010/main" val="304223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-27421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 </a:t>
            </a:r>
            <a:r>
              <a:rPr lang="fr-FR" sz="32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outils pour mesure les paramètres d’ambiance</a:t>
            </a:r>
            <a:endParaRPr lang="fr-FR" sz="32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5117" y="3177930"/>
            <a:ext cx="17711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Mesure de température, hygrométrie et CO</a:t>
            </a:r>
            <a:r>
              <a:rPr lang="fr-FR" sz="1100" baseline="-25000" dirty="0" smtClean="0">
                <a:solidFill>
                  <a:schemeClr val="tx1"/>
                </a:solidFill>
              </a:rPr>
              <a:t>2</a:t>
            </a:r>
            <a:r>
              <a:rPr lang="fr-FR" sz="1100" dirty="0" smtClean="0">
                <a:solidFill>
                  <a:schemeClr val="tx1"/>
                </a:solidFill>
              </a:rPr>
              <a:t> 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TESTO (435-2</a:t>
            </a:r>
            <a:r>
              <a:rPr lang="fr-FR" sz="1100" dirty="0" smtClean="0"/>
              <a:t>)</a:t>
            </a:r>
            <a:endParaRPr lang="fr-FR" sz="1100" dirty="0"/>
          </a:p>
        </p:txBody>
      </p:sp>
      <p:pic>
        <p:nvPicPr>
          <p:cNvPr id="6" name="Picture 5" descr="http://www.juwadis.fr/components/com_virtuemart/shop_image/product/Fumig__ne_KS_4d7a1eec4059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2701" y="1874406"/>
            <a:ext cx="1298012" cy="137278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10013216" y="3221189"/>
            <a:ext cx="182175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Observation du déplacement de l’air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Björnax AB</a:t>
            </a:r>
            <a:endParaRPr lang="fr-FR" sz="1100" dirty="0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302835" y="3316144"/>
            <a:ext cx="3072532" cy="541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Mesure NH</a:t>
            </a:r>
            <a:r>
              <a:rPr lang="fr-FR" sz="1100" baseline="-25000" dirty="0" smtClean="0">
                <a:solidFill>
                  <a:schemeClr val="tx1"/>
                </a:solidFill>
              </a:rPr>
              <a:t>3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Dräger</a:t>
            </a:r>
            <a:endParaRPr lang="fr-FR" sz="1100" dirty="0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041360" y="3264202"/>
            <a:ext cx="183923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Mesure pression, débit d’air, vitesse d’air 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KIMO (AMI 300)</a:t>
            </a:r>
            <a:endParaRPr lang="fr-FR" sz="1100" dirty="0">
              <a:solidFill>
                <a:schemeClr val="tx1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9666" y="1830642"/>
            <a:ext cx="768133" cy="14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www.chevrierinstruments.com/Francais/Vedette-05-2002/Kimo-ami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98151" y="1887397"/>
            <a:ext cx="632408" cy="1451662"/>
          </a:xfrm>
          <a:prstGeom prst="rect">
            <a:avLst/>
          </a:prstGeom>
          <a:noFill/>
        </p:spPr>
      </p:pic>
      <p:pic>
        <p:nvPicPr>
          <p:cNvPr id="13" name="Picture 2" descr="http://www.distrimesure.com/1562-2186-large/b-250-camera-thermique-flir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050" y="1874406"/>
            <a:ext cx="1374247" cy="1374247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4292783" y="3208982"/>
            <a:ext cx="1400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 smtClean="0">
                <a:solidFill>
                  <a:schemeClr val="tx1"/>
                </a:solidFill>
              </a:rPr>
              <a:t>caméra </a:t>
            </a:r>
            <a:r>
              <a:rPr lang="fr-FR" sz="1200" dirty="0">
                <a:solidFill>
                  <a:schemeClr val="tx1"/>
                </a:solidFill>
              </a:rPr>
              <a:t>thermique : </a:t>
            </a:r>
            <a:r>
              <a:rPr lang="fr-FR" sz="1200" dirty="0" smtClean="0">
                <a:solidFill>
                  <a:schemeClr val="tx1"/>
                </a:solidFill>
              </a:rPr>
              <a:t>FLIR® </a:t>
            </a:r>
            <a:r>
              <a:rPr lang="fr-FR" sz="1200" dirty="0">
                <a:solidFill>
                  <a:schemeClr val="tx1"/>
                </a:solidFill>
              </a:rPr>
              <a:t>B335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349012" y="3071084"/>
            <a:ext cx="22399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Mesure de température et d’hygrométrie 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MSR (145)</a:t>
            </a:r>
            <a:endParaRPr lang="fr-FR" sz="1100" dirty="0">
              <a:solidFill>
                <a:schemeClr val="tx1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97720" y="2067034"/>
            <a:ext cx="1152128" cy="556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ZoneTexte 18"/>
          <p:cNvSpPr txBox="1"/>
          <p:nvPr/>
        </p:nvSpPr>
        <p:spPr>
          <a:xfrm>
            <a:off x="2919806" y="5666321"/>
            <a:ext cx="2880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Poussières alvéolaires ou inhalables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CIP10</a:t>
            </a:r>
            <a:endParaRPr lang="fr-FR" sz="1100" dirty="0">
              <a:solidFill>
                <a:schemeClr val="tx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626819" y="5593161"/>
            <a:ext cx="2880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chemeClr val="tx1"/>
                </a:solidFill>
              </a:rPr>
              <a:t>Poussières alvéolaires</a:t>
            </a:r>
          </a:p>
          <a:p>
            <a:r>
              <a:rPr lang="fr-FR" sz="1100" dirty="0" smtClean="0">
                <a:solidFill>
                  <a:schemeClr val="tx1"/>
                </a:solidFill>
              </a:rPr>
              <a:t>Marque : TSI (AM510)</a:t>
            </a:r>
            <a:endParaRPr lang="fr-FR" sz="1100" dirty="0">
              <a:solidFill>
                <a:schemeClr val="tx1"/>
              </a:solidFill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8689" y="4591282"/>
            <a:ext cx="1219460" cy="874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96752" y="4557853"/>
            <a:ext cx="470298" cy="103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ZoneTexte 23"/>
          <p:cNvSpPr txBox="1"/>
          <p:nvPr/>
        </p:nvSpPr>
        <p:spPr>
          <a:xfrm>
            <a:off x="539038" y="1364861"/>
            <a:ext cx="5154395" cy="461665"/>
          </a:xfrm>
          <a:prstGeom prst="rect">
            <a:avLst/>
          </a:prstGeom>
          <a:solidFill>
            <a:srgbClr val="38C2BE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txBody>
          <a:bodyPr wrap="square" anchor="b">
            <a:spAutoFit/>
          </a:bodyPr>
          <a:lstStyle>
            <a:defPPr>
              <a:defRPr lang="fr-FR"/>
            </a:defPPr>
            <a:lvl1pPr algn="ctr">
              <a:defRPr sz="2400" b="1" cap="all">
                <a:solidFill>
                  <a:schemeClr val="bg1"/>
                </a:solidFill>
              </a:defRPr>
            </a:lvl1pPr>
          </a:lstStyle>
          <a:p>
            <a:r>
              <a:rPr lang="fr-FR" u="sng" dirty="0" smtClean="0"/>
              <a:t>TEMPERATURE ET HYGROMETRIE: </a:t>
            </a:r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543140" y="1833041"/>
            <a:ext cx="5150293" cy="2031325"/>
          </a:xfrm>
          <a:prstGeom prst="rect">
            <a:avLst/>
          </a:prstGeom>
          <a:ln w="19050">
            <a:solidFill>
              <a:srgbClr val="38C2BE"/>
            </a:solidFill>
          </a:ln>
        </p:spPr>
        <p:txBody>
          <a:bodyPr wrap="square">
            <a:spAutoFit/>
          </a:bodyPr>
          <a:lstStyle/>
          <a:p>
            <a:pPr algn="just"/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  <a:p>
            <a:pPr algn="just"/>
            <a:endParaRPr lang="fr-FR" dirty="0"/>
          </a:p>
        </p:txBody>
      </p:sp>
      <p:pic>
        <p:nvPicPr>
          <p:cNvPr id="26" name="Picture 2" descr="http://www.testo.fr/resources/media/global_media/produkte/testo_435_2/testo-435-2-Multi-function-Instrument-for-VAC-IAQ-1_pdpz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1142" y="1910821"/>
            <a:ext cx="888308" cy="1284165"/>
          </a:xfrm>
          <a:prstGeom prst="rect">
            <a:avLst/>
          </a:prstGeom>
          <a:noFill/>
        </p:spPr>
      </p:pic>
      <p:sp>
        <p:nvSpPr>
          <p:cNvPr id="28" name="ZoneTexte 27"/>
          <p:cNvSpPr txBox="1"/>
          <p:nvPr/>
        </p:nvSpPr>
        <p:spPr>
          <a:xfrm>
            <a:off x="6068222" y="1351603"/>
            <a:ext cx="1762559" cy="461665"/>
          </a:xfrm>
          <a:prstGeom prst="rect">
            <a:avLst/>
          </a:prstGeom>
          <a:solidFill>
            <a:srgbClr val="57A0D2"/>
          </a:solidFill>
          <a:ln>
            <a:solidFill>
              <a:srgbClr val="57A0D2"/>
            </a:solidFill>
          </a:ln>
        </p:spPr>
        <p:txBody>
          <a:bodyPr wrap="square" anchor="b">
            <a:spAutoFit/>
          </a:bodyPr>
          <a:lstStyle>
            <a:defPPr>
              <a:defRPr lang="fr-FR"/>
            </a:defPPr>
            <a:lvl1pPr algn="ctr">
              <a:defRPr sz="2400" b="1" cap="all">
                <a:solidFill>
                  <a:schemeClr val="bg1"/>
                </a:solidFill>
              </a:defRPr>
            </a:lvl1pPr>
          </a:lstStyle>
          <a:p>
            <a:r>
              <a:rPr lang="fr-FR" u="sng" dirty="0" smtClean="0"/>
              <a:t>NH3: </a:t>
            </a:r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6068222" y="1819578"/>
            <a:ext cx="1762559" cy="2031325"/>
          </a:xfrm>
          <a:prstGeom prst="rect">
            <a:avLst/>
          </a:prstGeom>
          <a:ln w="19050">
            <a:solidFill>
              <a:srgbClr val="38C2BE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  <a:p>
            <a:pPr algn="just"/>
            <a:endParaRPr lang="fr-FR" dirty="0" smtClean="0"/>
          </a:p>
          <a:p>
            <a:pPr algn="just"/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r-FR" dirty="0"/>
          </a:p>
        </p:txBody>
      </p:sp>
      <p:sp>
        <p:nvSpPr>
          <p:cNvPr id="30" name="ZoneTexte 29"/>
          <p:cNvSpPr txBox="1"/>
          <p:nvPr/>
        </p:nvSpPr>
        <p:spPr>
          <a:xfrm>
            <a:off x="8007057" y="1371376"/>
            <a:ext cx="3503775" cy="461665"/>
          </a:xfrm>
          <a:prstGeom prst="rect">
            <a:avLst/>
          </a:prstGeom>
          <a:solidFill>
            <a:srgbClr val="00CCFF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txBody>
          <a:bodyPr wrap="square" anchor="b">
            <a:spAutoFit/>
          </a:bodyPr>
          <a:lstStyle>
            <a:defPPr>
              <a:defRPr lang="fr-FR"/>
            </a:defPPr>
            <a:lvl1pPr algn="ctr">
              <a:defRPr sz="2400" b="1" cap="all">
                <a:solidFill>
                  <a:schemeClr val="bg1"/>
                </a:solidFill>
              </a:defRPr>
            </a:lvl1pPr>
          </a:lstStyle>
          <a:p>
            <a:r>
              <a:rPr lang="fr-FR" u="sng" dirty="0" smtClean="0"/>
              <a:t>FLUX </a:t>
            </a:r>
            <a:r>
              <a:rPr lang="fr-FR" u="sng" dirty="0" err="1" smtClean="0"/>
              <a:t>D’aIR</a:t>
            </a:r>
            <a:r>
              <a:rPr lang="fr-FR" u="sng" dirty="0" smtClean="0"/>
              <a:t>. </a:t>
            </a:r>
            <a:endParaRPr lang="fr-FR" u="sng" dirty="0"/>
          </a:p>
        </p:txBody>
      </p:sp>
      <p:sp>
        <p:nvSpPr>
          <p:cNvPr id="31" name="Rectangle 30"/>
          <p:cNvSpPr/>
          <p:nvPr/>
        </p:nvSpPr>
        <p:spPr>
          <a:xfrm>
            <a:off x="8041360" y="1819578"/>
            <a:ext cx="3498373" cy="2031325"/>
          </a:xfrm>
          <a:prstGeom prst="rect">
            <a:avLst/>
          </a:prstGeom>
          <a:ln w="19050">
            <a:solidFill>
              <a:srgbClr val="00CCFF"/>
            </a:solidFill>
          </a:ln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</a:endParaRPr>
          </a:p>
          <a:p>
            <a:pPr algn="just"/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fr-FR" dirty="0" smtClean="0"/>
          </a:p>
        </p:txBody>
      </p:sp>
      <p:sp>
        <p:nvSpPr>
          <p:cNvPr id="32" name="ZoneTexte 31"/>
          <p:cNvSpPr txBox="1"/>
          <p:nvPr/>
        </p:nvSpPr>
        <p:spPr>
          <a:xfrm>
            <a:off x="530472" y="4000430"/>
            <a:ext cx="4505325" cy="461665"/>
          </a:xfrm>
          <a:prstGeom prst="rect">
            <a:avLst/>
          </a:prstGeom>
          <a:solidFill>
            <a:srgbClr val="16A085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txBody>
          <a:bodyPr wrap="square" anchor="b">
            <a:spAutoFit/>
          </a:bodyPr>
          <a:lstStyle>
            <a:defPPr>
              <a:defRPr lang="fr-FR"/>
            </a:defPPr>
            <a:lvl1pPr algn="ctr">
              <a:defRPr sz="2400" b="1" cap="all">
                <a:solidFill>
                  <a:schemeClr val="bg1"/>
                </a:solidFill>
              </a:defRPr>
            </a:lvl1pPr>
          </a:lstStyle>
          <a:p>
            <a:r>
              <a:rPr lang="fr-FR" u="sng" dirty="0" smtClean="0"/>
              <a:t>LES </a:t>
            </a:r>
            <a:r>
              <a:rPr lang="fr-FR" u="sng" dirty="0" err="1" smtClean="0"/>
              <a:t>poussieres</a:t>
            </a:r>
            <a:endParaRPr lang="fr-FR" u="sng" dirty="0"/>
          </a:p>
        </p:txBody>
      </p:sp>
      <p:sp>
        <p:nvSpPr>
          <p:cNvPr id="33" name="Rectangle 32"/>
          <p:cNvSpPr/>
          <p:nvPr/>
        </p:nvSpPr>
        <p:spPr>
          <a:xfrm>
            <a:off x="530472" y="4462095"/>
            <a:ext cx="4505325" cy="1754326"/>
          </a:xfrm>
          <a:prstGeom prst="rect">
            <a:avLst/>
          </a:prstGeom>
          <a:ln w="19050">
            <a:solidFill>
              <a:srgbClr val="16A085"/>
            </a:solidFill>
          </a:ln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 smtClean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 smtClean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 smtClean="0">
              <a:latin typeface="+mn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36791" y="4484300"/>
            <a:ext cx="577404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r>
              <a:rPr lang="fr-FR" b="1" u="sng" dirty="0" smtClean="0"/>
              <a:t>Étalonnage: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Tx/>
              <a:buChar char="-"/>
              <a:defRPr/>
            </a:pPr>
            <a:r>
              <a:rPr lang="fr-FR" dirty="0" smtClean="0"/>
              <a:t>1 à 2 fois par an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Tx/>
              <a:buChar char="-"/>
              <a:defRPr/>
            </a:pPr>
            <a:r>
              <a:rPr lang="fr-FR" dirty="0" smtClean="0"/>
              <a:t>Surveiller propreté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Tx/>
              <a:buChar char="-"/>
              <a:defRPr/>
            </a:pPr>
            <a:r>
              <a:rPr lang="fr-FR" dirty="0" smtClean="0"/>
              <a:t>Surveiller une fois par lot que: </a:t>
            </a:r>
          </a:p>
          <a:p>
            <a:pPr marL="742950" lvl="1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buFontTx/>
              <a:buChar char="-"/>
              <a:defRPr/>
            </a:pPr>
            <a:r>
              <a:rPr lang="fr-FR" dirty="0" err="1" smtClean="0"/>
              <a:t>Tsonde</a:t>
            </a:r>
            <a:r>
              <a:rPr lang="fr-FR" dirty="0" smtClean="0"/>
              <a:t>=</a:t>
            </a:r>
            <a:r>
              <a:rPr lang="fr-FR" dirty="0" err="1" smtClean="0"/>
              <a:t>Tcapteur</a:t>
            </a:r>
            <a:r>
              <a:rPr lang="fr-FR" dirty="0" smtClean="0"/>
              <a:t> de référence +/-0,5°C </a:t>
            </a:r>
            <a:endParaRPr lang="fr-FR" dirty="0"/>
          </a:p>
        </p:txBody>
      </p:sp>
      <p:sp>
        <p:nvSpPr>
          <p:cNvPr id="35" name="Flèche droite 34">
            <a:hlinkClick r:id="rId10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lèche droite 35">
            <a:hlinkClick r:id="rId11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917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0379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faire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si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je ressens des picotements des yeux lorsque je suis dans la salle 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Augmenter le chauffage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Augmenter la ventilation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Diminuer le chauffage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Diminuer la ventilation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2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36635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45222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faire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si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je ressens des picotements des yeux lorsque je suis dans la salle ?</a:t>
            </a:r>
          </a:p>
        </p:txBody>
      </p:sp>
      <p:sp>
        <p:nvSpPr>
          <p:cNvPr id="5" name="Flèche droite 4">
            <a:hlinkClick r:id="rId3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4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762" y="2411534"/>
            <a:ext cx="1587335" cy="1587335"/>
          </a:xfrm>
          <a:prstGeom prst="rect">
            <a:avLst/>
          </a:prstGeom>
        </p:spPr>
      </p:pic>
      <p:sp>
        <p:nvSpPr>
          <p:cNvPr id="11" name="Croix 10"/>
          <p:cNvSpPr/>
          <p:nvPr/>
        </p:nvSpPr>
        <p:spPr>
          <a:xfrm>
            <a:off x="8181172" y="2416858"/>
            <a:ext cx="686852" cy="665944"/>
          </a:xfrm>
          <a:prstGeom prst="plus">
            <a:avLst>
              <a:gd name="adj" fmla="val 4159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985" y="2416858"/>
            <a:ext cx="1560754" cy="1560754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814889" y="3955692"/>
            <a:ext cx="3417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Augmentation de la 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Ventilation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02082" y="4171136"/>
            <a:ext cx="2839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[NH3] trop élevée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62907" y="4171136"/>
            <a:ext cx="2449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solidFill>
                  <a:srgbClr val="FF0000"/>
                </a:solidFill>
              </a:rPr>
              <a:t>[NH3]&lt; 10 ppm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598" y="2416858"/>
            <a:ext cx="1562400" cy="1562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81172" y="5035508"/>
            <a:ext cx="32917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S</a:t>
            </a:r>
            <a:r>
              <a:rPr lang="fr-FR" b="1" dirty="0" smtClean="0">
                <a:solidFill>
                  <a:srgbClr val="FF0000"/>
                </a:solidFill>
              </a:rPr>
              <a:t>ans </a:t>
            </a:r>
            <a:r>
              <a:rPr lang="fr-FR" b="1" dirty="0">
                <a:solidFill>
                  <a:srgbClr val="FF0000"/>
                </a:solidFill>
              </a:rPr>
              <a:t>augmenter les vitesses d’air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407" y="4921435"/>
            <a:ext cx="524529" cy="52452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802082" y="5701404"/>
            <a:ext cx="54280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 smtClean="0">
                <a:solidFill>
                  <a:srgbClr val="FF0000"/>
                </a:solidFill>
              </a:rPr>
              <a:t>Le code du travail français indique qu’il ne faut pas dépasser 20 ppm d’ammoniac pendant 15 minutes dans les lieux de travail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6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0379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Lequel de ces gaz est le plus dangereux pour l’homme et les animaux ?</a:t>
            </a:r>
            <a:endParaRPr lang="fr-FR" altLang="fr-FR" sz="3200" dirty="0">
              <a:solidFill>
                <a:srgbClr val="0FA6B6"/>
              </a:solidFill>
              <a:latin typeface="Arial Rounded MT Bold" panose="020F070403050403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Ammoniac (NH</a:t>
            </a:r>
            <a:r>
              <a:rPr lang="fr-FR" sz="2000" baseline="-25000" dirty="0" smtClean="0">
                <a:solidFill>
                  <a:schemeClr val="tx1"/>
                </a:solidFill>
              </a:rPr>
              <a:t>3</a:t>
            </a:r>
            <a:r>
              <a:rPr lang="fr-FR" sz="2000" dirty="0" smtClean="0">
                <a:solidFill>
                  <a:schemeClr val="tx1"/>
                </a:solidFill>
              </a:rPr>
              <a:t>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Dioxyde de Carbone (CO</a:t>
            </a:r>
            <a:r>
              <a:rPr lang="fr-FR" sz="2000" baseline="-25000" dirty="0" smtClean="0">
                <a:solidFill>
                  <a:schemeClr val="tx1"/>
                </a:solidFill>
              </a:rPr>
              <a:t>2</a:t>
            </a:r>
            <a:r>
              <a:rPr lang="fr-FR" sz="2000" dirty="0" smtClean="0">
                <a:solidFill>
                  <a:schemeClr val="tx1"/>
                </a:solidFill>
              </a:rPr>
              <a:t>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Méthane (CH</a:t>
            </a:r>
            <a:r>
              <a:rPr lang="fr-FR" sz="2000" baseline="-25000" dirty="0" smtClean="0">
                <a:solidFill>
                  <a:schemeClr val="tx1"/>
                </a:solidFill>
              </a:rPr>
              <a:t>4</a:t>
            </a:r>
            <a:r>
              <a:rPr lang="fr-FR" sz="2000" dirty="0" smtClean="0">
                <a:solidFill>
                  <a:schemeClr val="tx1"/>
                </a:solidFill>
              </a:rPr>
              <a:t>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Monoxyde de Carbone (CO)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3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80705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1506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Lequel de ces gaz est le plus dangereux pour l’homme et les animaux ?</a:t>
            </a:r>
          </a:p>
        </p:txBody>
      </p:sp>
      <p:sp>
        <p:nvSpPr>
          <p:cNvPr id="5" name="Flèche droite 4">
            <a:hlinkClick r:id="rId3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4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50" y="2581290"/>
            <a:ext cx="856357" cy="85635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552641" y="2606650"/>
            <a:ext cx="86105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b="1" dirty="0" smtClean="0"/>
              <a:t>Le Monoxyde de Carbone (CO) est un gaz incolore et inodore </a:t>
            </a:r>
          </a:p>
          <a:p>
            <a:pPr algn="just"/>
            <a:r>
              <a:rPr lang="fr-FR" sz="2400" b="1" dirty="0" smtClean="0">
                <a:solidFill>
                  <a:srgbClr val="FF0000"/>
                </a:solidFill>
              </a:rPr>
              <a:t>dangereux</a:t>
            </a:r>
            <a:r>
              <a:rPr lang="fr-FR" sz="2400" b="1" dirty="0" smtClean="0"/>
              <a:t> pour l’homme et les animaux et mortel au-delà d’une exposition de 400 ppm pendant 3 heures</a:t>
            </a:r>
            <a:endParaRPr lang="fr-FR" sz="2400" b="1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862" y="3899673"/>
            <a:ext cx="1501615" cy="118900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552641" y="4078677"/>
            <a:ext cx="86105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b="1" dirty="0" smtClean="0"/>
              <a:t>Le Monoxyde de Carbone provient de la mauvaise combustion du propane (ou autre) dans les appareils de chauffage</a:t>
            </a:r>
            <a:endParaRPr lang="fr-FR" sz="2400" b="1" dirty="0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34" y="5400675"/>
            <a:ext cx="957358" cy="957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552641" y="5460154"/>
            <a:ext cx="86105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b="1" dirty="0" smtClean="0"/>
              <a:t>Des détecteurs alertant le dépassement d’un seuil de monoxyde de carbone existent et permettent de prévenir tout accident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4100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puis-je faire pour diminuer le taux d'humidité dans mon bâtiment ? 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Baisser la ventilation et augmenter le chauffage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Augmenter la ventilation et diminuer le chauffage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Baisser la ventilation et baisser le chauffage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Augmenter la ventilation et le chauffage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4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3724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puis-je faire pour diminuer le taux d'humidité dans mon bâtiment ? 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" name="Groupe 3"/>
          <p:cNvGrpSpPr/>
          <p:nvPr/>
        </p:nvGrpSpPr>
        <p:grpSpPr>
          <a:xfrm>
            <a:off x="6155634" y="5275810"/>
            <a:ext cx="4082154" cy="1423529"/>
            <a:chOff x="1062602" y="4601292"/>
            <a:chExt cx="3913833" cy="2127767"/>
          </a:xfrm>
        </p:grpSpPr>
        <p:sp>
          <p:nvSpPr>
            <p:cNvPr id="33" name="Cube 32"/>
            <p:cNvSpPr/>
            <p:nvPr/>
          </p:nvSpPr>
          <p:spPr>
            <a:xfrm>
              <a:off x="4020576" y="4982293"/>
              <a:ext cx="624840" cy="1181100"/>
            </a:xfrm>
            <a:prstGeom prst="cub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sp>
          <p:nvSpPr>
            <p:cNvPr id="34" name="Cube 33"/>
            <p:cNvSpPr/>
            <p:nvPr/>
          </p:nvSpPr>
          <p:spPr>
            <a:xfrm>
              <a:off x="4020576" y="4601292"/>
              <a:ext cx="624840" cy="1236799"/>
            </a:xfrm>
            <a:prstGeom prst="cube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grpSp>
          <p:nvGrpSpPr>
            <p:cNvPr id="11" name="Groupe 10"/>
            <p:cNvGrpSpPr/>
            <p:nvPr/>
          </p:nvGrpSpPr>
          <p:grpSpPr>
            <a:xfrm>
              <a:off x="1341183" y="4601293"/>
              <a:ext cx="2871421" cy="1562100"/>
              <a:chOff x="0" y="7620"/>
              <a:chExt cx="2871421" cy="1562100"/>
            </a:xfrm>
          </p:grpSpPr>
          <p:grpSp>
            <p:nvGrpSpPr>
              <p:cNvPr id="14" name="Groupe 13"/>
              <p:cNvGrpSpPr/>
              <p:nvPr/>
            </p:nvGrpSpPr>
            <p:grpSpPr>
              <a:xfrm>
                <a:off x="0" y="7620"/>
                <a:ext cx="624840" cy="1562100"/>
                <a:chOff x="0" y="0"/>
                <a:chExt cx="624840" cy="1562100"/>
              </a:xfrm>
            </p:grpSpPr>
            <p:sp>
              <p:nvSpPr>
                <p:cNvPr id="28" name="Cube 27"/>
                <p:cNvSpPr/>
                <p:nvPr/>
              </p:nvSpPr>
              <p:spPr>
                <a:xfrm>
                  <a:off x="0" y="381001"/>
                  <a:ext cx="624840" cy="1181099"/>
                </a:xfrm>
                <a:prstGeom prst="cube">
                  <a:avLst/>
                </a:prstGeom>
                <a:solidFill>
                  <a:schemeClr val="bg2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fr-FR"/>
                </a:p>
              </p:txBody>
            </p:sp>
            <p:sp>
              <p:nvSpPr>
                <p:cNvPr id="29" name="Cube 28"/>
                <p:cNvSpPr/>
                <p:nvPr/>
              </p:nvSpPr>
              <p:spPr>
                <a:xfrm>
                  <a:off x="0" y="0"/>
                  <a:ext cx="624840" cy="754478"/>
                </a:xfrm>
                <a:prstGeom prst="cube">
                  <a:avLst>
                    <a:gd name="adj" fmla="val 31038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2700000" scaled="1"/>
                  <a:tileRect/>
                </a:gra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fr-FR"/>
                </a:p>
              </p:txBody>
            </p:sp>
          </p:grpSp>
          <p:cxnSp>
            <p:nvCxnSpPr>
              <p:cNvPr id="16" name="Connecteur droit avec flèche 15"/>
              <p:cNvCxnSpPr>
                <a:stCxn id="18" idx="3"/>
              </p:cNvCxnSpPr>
              <p:nvPr/>
            </p:nvCxnSpPr>
            <p:spPr>
              <a:xfrm>
                <a:off x="2272696" y="518160"/>
                <a:ext cx="598725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Connecteur droit avec flèche 16"/>
              <p:cNvCxnSpPr>
                <a:stCxn id="18" idx="1"/>
              </p:cNvCxnSpPr>
              <p:nvPr/>
            </p:nvCxnSpPr>
            <p:spPr>
              <a:xfrm flipH="1">
                <a:off x="299043" y="518160"/>
                <a:ext cx="784933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Zone de texte 11"/>
              <p:cNvSpPr txBox="1"/>
              <p:nvPr/>
            </p:nvSpPr>
            <p:spPr>
              <a:xfrm>
                <a:off x="1083976" y="194310"/>
                <a:ext cx="1188720" cy="647700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2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Quantité de vapeur d’eau</a:t>
                </a:r>
              </a:p>
            </p:txBody>
          </p:sp>
        </p:grpSp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88B49EBC-B3C2-48E7-837A-50BD6FE95BA9}"/>
                </a:ext>
              </a:extLst>
            </p:cNvPr>
            <p:cNvSpPr txBox="1"/>
            <p:nvPr/>
          </p:nvSpPr>
          <p:spPr>
            <a:xfrm>
              <a:off x="1062602" y="6359727"/>
              <a:ext cx="39138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solidFill>
                    <a:srgbClr val="FF0000"/>
                  </a:solidFill>
                </a:rPr>
                <a:t>Air Froid			</a:t>
              </a:r>
              <a:r>
                <a:rPr lang="fr-FR" dirty="0" smtClean="0">
                  <a:solidFill>
                    <a:srgbClr val="FF0000"/>
                  </a:solidFill>
                </a:rPr>
                <a:t>Air </a:t>
              </a:r>
              <a:r>
                <a:rPr lang="fr-FR" dirty="0">
                  <a:solidFill>
                    <a:srgbClr val="FF0000"/>
                  </a:solidFill>
                </a:rPr>
                <a:t>Chaud</a:t>
              </a:r>
            </a:p>
          </p:txBody>
        </p:sp>
      </p:grpSp>
      <p:grpSp>
        <p:nvGrpSpPr>
          <p:cNvPr id="9" name="Groupe 8"/>
          <p:cNvGrpSpPr/>
          <p:nvPr/>
        </p:nvGrpSpPr>
        <p:grpSpPr>
          <a:xfrm>
            <a:off x="3333724" y="2499630"/>
            <a:ext cx="1908885" cy="1440000"/>
            <a:chOff x="3333724" y="2588256"/>
            <a:chExt cx="1908885" cy="1440000"/>
          </a:xfrm>
        </p:grpSpPr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2609" y="2588256"/>
              <a:ext cx="1440000" cy="1440000"/>
            </a:xfrm>
            <a:prstGeom prst="rect">
              <a:avLst/>
            </a:prstGeom>
          </p:spPr>
        </p:pic>
        <p:sp>
          <p:nvSpPr>
            <p:cNvPr id="25" name="Croix 24"/>
            <p:cNvSpPr/>
            <p:nvPr/>
          </p:nvSpPr>
          <p:spPr>
            <a:xfrm>
              <a:off x="3333724" y="2597154"/>
              <a:ext cx="686852" cy="665944"/>
            </a:xfrm>
            <a:prstGeom prst="plus">
              <a:avLst>
                <a:gd name="adj" fmla="val 4159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6818028" y="2454472"/>
            <a:ext cx="1874851" cy="1440000"/>
            <a:chOff x="6004112" y="2543098"/>
            <a:chExt cx="1874851" cy="1440000"/>
          </a:xfrm>
        </p:grpSpPr>
        <p:pic>
          <p:nvPicPr>
            <p:cNvPr id="24" name="Imag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8963" y="2543098"/>
              <a:ext cx="1440000" cy="1440000"/>
            </a:xfrm>
            <a:prstGeom prst="rect">
              <a:avLst/>
            </a:prstGeom>
          </p:spPr>
        </p:pic>
        <p:sp>
          <p:nvSpPr>
            <p:cNvPr id="30" name="Croix 29"/>
            <p:cNvSpPr/>
            <p:nvPr/>
          </p:nvSpPr>
          <p:spPr>
            <a:xfrm>
              <a:off x="6004112" y="2599308"/>
              <a:ext cx="686852" cy="665944"/>
            </a:xfrm>
            <a:prstGeom prst="plus">
              <a:avLst>
                <a:gd name="adj" fmla="val 4159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" name="Rectangle 2"/>
          <p:cNvSpPr/>
          <p:nvPr/>
        </p:nvSpPr>
        <p:spPr>
          <a:xfrm>
            <a:off x="789657" y="5609071"/>
            <a:ext cx="45681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000" b="1" dirty="0"/>
              <a:t>U</a:t>
            </a:r>
            <a:r>
              <a:rPr lang="fr-FR" sz="2000" b="1" dirty="0" smtClean="0"/>
              <a:t>n </a:t>
            </a:r>
            <a:r>
              <a:rPr lang="fr-FR" sz="2000" b="1" dirty="0"/>
              <a:t>air chaud va </a:t>
            </a:r>
            <a:r>
              <a:rPr lang="fr-FR" sz="2000" b="1" dirty="0" smtClean="0">
                <a:solidFill>
                  <a:srgbClr val="FF0000"/>
                </a:solidFill>
              </a:rPr>
              <a:t>stocker </a:t>
            </a:r>
            <a:r>
              <a:rPr lang="fr-FR" sz="2000" b="1" dirty="0">
                <a:solidFill>
                  <a:srgbClr val="FF0000"/>
                </a:solidFill>
              </a:rPr>
              <a:t>plus de </a:t>
            </a:r>
            <a:r>
              <a:rPr lang="fr-FR" sz="2000" b="1" dirty="0" smtClean="0">
                <a:solidFill>
                  <a:srgbClr val="FF0000"/>
                </a:solidFill>
              </a:rPr>
              <a:t>molécules </a:t>
            </a:r>
            <a:r>
              <a:rPr lang="fr-FR" sz="2000" b="1" dirty="0">
                <a:solidFill>
                  <a:srgbClr val="FF0000"/>
                </a:solidFill>
              </a:rPr>
              <a:t>d'eau </a:t>
            </a:r>
            <a:r>
              <a:rPr lang="fr-FR" sz="2000" b="1" dirty="0"/>
              <a:t>et donc </a:t>
            </a:r>
            <a:r>
              <a:rPr lang="fr-FR" sz="2000" b="1" dirty="0" smtClean="0"/>
              <a:t>en </a:t>
            </a:r>
            <a:r>
              <a:rPr lang="fr-FR" sz="2000" b="1" dirty="0"/>
              <a:t>évacuer plus qu'un air froid.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430328" y="2718927"/>
            <a:ext cx="34786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Augmenter  la ventilation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82284" y="2881654"/>
            <a:ext cx="30201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</a:rPr>
              <a:t>Augmenter  le chauffage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536240" y="4171597"/>
            <a:ext cx="98788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Les phases peuvent être faites en deux temps :</a:t>
            </a:r>
          </a:p>
          <a:p>
            <a:pPr marL="285750" indent="-285750">
              <a:buFontTx/>
              <a:buChar char="-"/>
            </a:pPr>
            <a:r>
              <a:rPr lang="fr-FR" b="1" dirty="0" smtClean="0"/>
              <a:t>Si </a:t>
            </a:r>
            <a:r>
              <a:rPr lang="fr-FR" b="1" dirty="0" err="1"/>
              <a:t>T</a:t>
            </a:r>
            <a:r>
              <a:rPr lang="fr-FR" b="1" baseline="-25000" dirty="0" err="1"/>
              <a:t>salle</a:t>
            </a:r>
            <a:r>
              <a:rPr lang="fr-FR" b="1" dirty="0"/>
              <a:t> &gt; </a:t>
            </a:r>
            <a:r>
              <a:rPr lang="fr-FR" b="1" dirty="0" err="1" smtClean="0"/>
              <a:t>T</a:t>
            </a:r>
            <a:r>
              <a:rPr lang="fr-FR" b="1" baseline="-25000" dirty="0" err="1" smtClean="0"/>
              <a:t>consigne</a:t>
            </a:r>
            <a:r>
              <a:rPr lang="fr-FR" b="1" dirty="0" smtClean="0"/>
              <a:t> : Augmenter la ventilation</a:t>
            </a:r>
          </a:p>
          <a:p>
            <a:pPr marL="285750" indent="-285750">
              <a:buFontTx/>
              <a:buChar char="-"/>
            </a:pPr>
            <a:r>
              <a:rPr lang="fr-FR" b="1" dirty="0" smtClean="0"/>
              <a:t>Si </a:t>
            </a:r>
            <a:r>
              <a:rPr lang="fr-FR" b="1" dirty="0" err="1" smtClean="0"/>
              <a:t>T</a:t>
            </a:r>
            <a:r>
              <a:rPr lang="fr-FR" b="1" baseline="-25000" dirty="0" err="1" smtClean="0"/>
              <a:t>salle</a:t>
            </a:r>
            <a:r>
              <a:rPr lang="fr-FR" b="1" dirty="0" smtClean="0"/>
              <a:t> &lt; </a:t>
            </a:r>
            <a:r>
              <a:rPr lang="fr-FR" b="1" dirty="0" err="1" smtClean="0"/>
              <a:t>T</a:t>
            </a:r>
            <a:r>
              <a:rPr lang="fr-FR" b="1" baseline="-25000" dirty="0" err="1" smtClean="0"/>
              <a:t>consigne</a:t>
            </a:r>
            <a:r>
              <a:rPr lang="fr-FR" b="1" dirty="0" smtClean="0"/>
              <a:t> : Augmenter le chauffage</a:t>
            </a:r>
            <a:endParaRPr lang="fr-FR" b="1" dirty="0"/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0785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Quelle couple de température-humidité dois-je obtenir dans mon bâtiment </a:t>
            </a:r>
            <a:r>
              <a:rPr lang="fr-FR" altLang="fr-FR" sz="3200" b="1" u="sng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d’engraissement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 ?</a:t>
            </a:r>
            <a:endParaRPr lang="fr-FR" altLang="fr-FR" sz="3200" dirty="0">
              <a:solidFill>
                <a:srgbClr val="0FA6B6"/>
              </a:solidFill>
              <a:latin typeface="Arial Rounded MT Bold" panose="020F070403050403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11-13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70-80 %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30-32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30-40 %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24-26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40-50%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17-21 °C 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60-70 %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5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37241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2121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2121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Quelle couple de température-humidité dois-je obtenir dans mon bâtiment de </a:t>
            </a:r>
            <a:r>
              <a:rPr lang="fr-FR" altLang="fr-FR" sz="3200" b="1" u="sng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maternité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 ?</a:t>
            </a:r>
            <a:endParaRPr lang="fr-FR" altLang="fr-FR" sz="3200" dirty="0">
              <a:solidFill>
                <a:srgbClr val="0FA6B6"/>
              </a:solidFill>
              <a:latin typeface="Arial Rounded MT Bold" panose="020F070403050403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15-17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40-50 %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28-30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60-70 %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18-22 °C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60-70%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24-26 °C </a:t>
            </a:r>
          </a:p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50-60 % HR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3" name="Rectangle 12">
            <a:hlinkClick r:id="" action="ppaction://customshow?id=12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2989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2121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Quelle couple de température-humidité dois-je obtenir dans mon bâtiment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d’engraissement ?</a:t>
            </a:r>
            <a:endParaRPr lang="fr-FR" altLang="fr-FR" sz="3200" dirty="0">
              <a:solidFill>
                <a:srgbClr val="0FA6B6"/>
              </a:solidFill>
              <a:latin typeface="Arial Rounded MT Bold" panose="020F0704030504030204" pitchFamily="34" charset="0"/>
              <a:cs typeface="Tahoma" panose="020B0604030504040204" pitchFamily="34" charset="0"/>
            </a:endParaRP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60" y="4568444"/>
            <a:ext cx="720000" cy="72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60" y="3210606"/>
            <a:ext cx="720000" cy="72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49" y="3779672"/>
            <a:ext cx="854240" cy="85424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343426" y="3933669"/>
            <a:ext cx="1278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18 – 22 °C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2203468" y="5288444"/>
            <a:ext cx="15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60 – 70 % HR</a:t>
            </a:r>
            <a:endParaRPr lang="fr-FR" b="1" dirty="0"/>
          </a:p>
        </p:txBody>
      </p:sp>
      <p:sp>
        <p:nvSpPr>
          <p:cNvPr id="10" name="Rectangle à coins arrondis 9"/>
          <p:cNvSpPr/>
          <p:nvPr/>
        </p:nvSpPr>
        <p:spPr>
          <a:xfrm>
            <a:off x="1877903" y="3112406"/>
            <a:ext cx="3422821" cy="2817341"/>
          </a:xfrm>
          <a:prstGeom prst="round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701" y="4695283"/>
            <a:ext cx="424838" cy="424838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863" y="4695283"/>
            <a:ext cx="424838" cy="424838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539" y="4695283"/>
            <a:ext cx="424838" cy="424838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835" y="4557584"/>
            <a:ext cx="720000" cy="720000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835" y="3199746"/>
            <a:ext cx="720000" cy="720000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002" y="3529667"/>
            <a:ext cx="854240" cy="854240"/>
          </a:xfrm>
          <a:prstGeom prst="rect">
            <a:avLst/>
          </a:prstGeom>
        </p:spPr>
      </p:pic>
      <p:sp>
        <p:nvSpPr>
          <p:cNvPr id="29" name="ZoneTexte 28"/>
          <p:cNvSpPr txBox="1"/>
          <p:nvPr/>
        </p:nvSpPr>
        <p:spPr>
          <a:xfrm>
            <a:off x="7419801" y="3922809"/>
            <a:ext cx="1278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17-21°C</a:t>
            </a:r>
            <a:endParaRPr lang="fr-FR" b="1" dirty="0"/>
          </a:p>
        </p:txBody>
      </p:sp>
      <p:sp>
        <p:nvSpPr>
          <p:cNvPr id="30" name="ZoneTexte 29"/>
          <p:cNvSpPr txBox="1"/>
          <p:nvPr/>
        </p:nvSpPr>
        <p:spPr>
          <a:xfrm>
            <a:off x="7279843" y="5277584"/>
            <a:ext cx="15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60 – 70 % HR</a:t>
            </a:r>
            <a:endParaRPr lang="fr-FR" b="1" dirty="0"/>
          </a:p>
        </p:txBody>
      </p:sp>
      <p:sp>
        <p:nvSpPr>
          <p:cNvPr id="31" name="Rectangle à coins arrondis 30"/>
          <p:cNvSpPr/>
          <p:nvPr/>
        </p:nvSpPr>
        <p:spPr>
          <a:xfrm>
            <a:off x="6954278" y="3101546"/>
            <a:ext cx="3422821" cy="2817341"/>
          </a:xfrm>
          <a:prstGeom prst="round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5" name="Imag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002" y="4490464"/>
            <a:ext cx="854240" cy="85424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2570513" y="2614818"/>
            <a:ext cx="203760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Maternité</a:t>
            </a:r>
            <a:endParaRPr lang="fr-FR" sz="2400" b="1" dirty="0"/>
          </a:p>
        </p:txBody>
      </p:sp>
      <p:sp>
        <p:nvSpPr>
          <p:cNvPr id="42" name="ZoneTexte 41"/>
          <p:cNvSpPr txBox="1"/>
          <p:nvPr/>
        </p:nvSpPr>
        <p:spPr>
          <a:xfrm>
            <a:off x="7583978" y="2614818"/>
            <a:ext cx="2038309" cy="4616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Engraissement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484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103796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Où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doivent se trouver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mes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sondes de température et d'humidité dans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mon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bâtiment 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Au niveau des animaux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Au niveau de l'extraction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Au </a:t>
            </a:r>
            <a:r>
              <a:rPr lang="fr-FR" sz="2000" dirty="0">
                <a:solidFill>
                  <a:schemeClr val="tx1"/>
                </a:solidFill>
              </a:rPr>
              <a:t>niveau de l’homme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Au niveau des entrées d'air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672" y="1759925"/>
            <a:ext cx="479343" cy="479343"/>
          </a:xfrm>
          <a:prstGeom prst="rect">
            <a:avLst/>
          </a:prstGeom>
        </p:spPr>
      </p:pic>
      <p:sp>
        <p:nvSpPr>
          <p:cNvPr id="12" name="Rectangle 11">
            <a:hlinkClick r:id="" action="ppaction://customshow?id=6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4" name="Connecteur droit 113"/>
          <p:cNvCxnSpPr/>
          <p:nvPr/>
        </p:nvCxnSpPr>
        <p:spPr>
          <a:xfrm flipH="1" flipV="1">
            <a:off x="5188436" y="5048675"/>
            <a:ext cx="0" cy="27137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45222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Où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doivent se trouver les sondes de température et d'humidité dans le bâtiment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28658" y="3385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327398" y="5368753"/>
            <a:ext cx="3326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0000"/>
                </a:solidFill>
              </a:rPr>
              <a:t>A</a:t>
            </a:r>
            <a:r>
              <a:rPr lang="fr-FR" sz="2000" b="1" dirty="0" smtClean="0">
                <a:solidFill>
                  <a:srgbClr val="FF0000"/>
                </a:solidFill>
              </a:rPr>
              <a:t>u </a:t>
            </a:r>
            <a:r>
              <a:rPr lang="fr-FR" sz="2000" b="1" dirty="0">
                <a:solidFill>
                  <a:srgbClr val="FF0000"/>
                </a:solidFill>
              </a:rPr>
              <a:t>niveau des </a:t>
            </a:r>
            <a:r>
              <a:rPr lang="fr-FR" sz="2000" b="1" dirty="0" smtClean="0">
                <a:solidFill>
                  <a:srgbClr val="FF0000"/>
                </a:solidFill>
              </a:rPr>
              <a:t>animaux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16846" y="2558823"/>
            <a:ext cx="47863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r>
              <a:rPr lang="fr-FR" dirty="0">
                <a:solidFill>
                  <a:srgbClr val="FF0000"/>
                </a:solidFill>
              </a:rPr>
              <a:t>Sonde </a:t>
            </a:r>
            <a:r>
              <a:rPr lang="fr-FR" b="1" dirty="0" smtClean="0">
                <a:solidFill>
                  <a:srgbClr val="FF0000"/>
                </a:solidFill>
              </a:rPr>
              <a:t>extérieure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b="1" dirty="0">
                <a:solidFill>
                  <a:srgbClr val="FF0000"/>
                </a:solidFill>
              </a:rPr>
              <a:t>à l’abri du soleil et hors de portée </a:t>
            </a:r>
            <a:r>
              <a:rPr lang="fr-FR" b="1" dirty="0" smtClean="0">
                <a:solidFill>
                  <a:srgbClr val="FF0000"/>
                </a:solidFill>
              </a:rPr>
              <a:t>des </a:t>
            </a:r>
            <a:r>
              <a:rPr lang="fr-FR" b="1" dirty="0">
                <a:solidFill>
                  <a:srgbClr val="FF0000"/>
                </a:solidFill>
              </a:rPr>
              <a:t>entrées/sorties d’air. </a:t>
            </a:r>
            <a:r>
              <a:rPr lang="fr-FR" dirty="0" smtClean="0">
                <a:solidFill>
                  <a:srgbClr val="FF0000"/>
                </a:solidFill>
              </a:rPr>
              <a:t>Possibilité de protéger le capteur avec un abri antiradiation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25241" y="6144847"/>
            <a:ext cx="64457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r>
              <a:rPr lang="fr-FR" sz="2000" b="1" dirty="0" smtClean="0">
                <a:solidFill>
                  <a:srgbClr val="FF0000"/>
                </a:solidFill>
              </a:rPr>
              <a:t>hors </a:t>
            </a:r>
            <a:r>
              <a:rPr lang="fr-FR" sz="2000" b="1" dirty="0">
                <a:solidFill>
                  <a:srgbClr val="FF0000"/>
                </a:solidFill>
              </a:rPr>
              <a:t>de portée de l’abreuvement/point de condensation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65150" y="2939712"/>
            <a:ext cx="33308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CCFF"/>
              </a:buClr>
              <a:defRPr/>
            </a:pPr>
            <a:r>
              <a:rPr lang="fr-FR" sz="2000" b="1" dirty="0" smtClean="0">
                <a:solidFill>
                  <a:srgbClr val="FF0000"/>
                </a:solidFill>
              </a:rPr>
              <a:t>hors </a:t>
            </a:r>
            <a:r>
              <a:rPr lang="fr-FR" sz="2000" b="1" dirty="0">
                <a:solidFill>
                  <a:srgbClr val="FF0000"/>
                </a:solidFill>
              </a:rPr>
              <a:t>de portée du chauffage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135" y="3590031"/>
            <a:ext cx="1638248" cy="122868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768085" y="4746994"/>
            <a:ext cx="1882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/>
              <a:t>Abri antiradiation pour des capteurs extérieurs (</a:t>
            </a:r>
            <a:r>
              <a:rPr lang="fr-FR" sz="1200" b="1" dirty="0" smtClean="0"/>
              <a:t>avec ventilation motorisée</a:t>
            </a:r>
            <a:r>
              <a:rPr lang="fr-FR" sz="1200" dirty="0" smtClean="0"/>
              <a:t>)</a:t>
            </a:r>
            <a:endParaRPr lang="fr-FR" sz="1200" dirty="0"/>
          </a:p>
        </p:txBody>
      </p:sp>
      <p:grpSp>
        <p:nvGrpSpPr>
          <p:cNvPr id="61" name="Groupe 60"/>
          <p:cNvGrpSpPr/>
          <p:nvPr/>
        </p:nvGrpSpPr>
        <p:grpSpPr>
          <a:xfrm>
            <a:off x="1689084" y="3801708"/>
            <a:ext cx="7694841" cy="1742516"/>
            <a:chOff x="3228173" y="2974662"/>
            <a:chExt cx="6441085" cy="1452060"/>
          </a:xfrm>
        </p:grpSpPr>
        <p:grpSp>
          <p:nvGrpSpPr>
            <p:cNvPr id="62" name="Groupe 61"/>
            <p:cNvGrpSpPr/>
            <p:nvPr/>
          </p:nvGrpSpPr>
          <p:grpSpPr>
            <a:xfrm>
              <a:off x="7845039" y="2974662"/>
              <a:ext cx="1502636" cy="1452060"/>
              <a:chOff x="7845039" y="2974662"/>
              <a:chExt cx="1502636" cy="1452060"/>
            </a:xfrm>
          </p:grpSpPr>
          <p:cxnSp>
            <p:nvCxnSpPr>
              <p:cNvPr id="101" name="Connecteur droit 100"/>
              <p:cNvCxnSpPr/>
              <p:nvPr/>
            </p:nvCxnSpPr>
            <p:spPr>
              <a:xfrm flipH="1" flipV="1">
                <a:off x="7845039" y="3666146"/>
                <a:ext cx="1" cy="7605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Connecteur droit 101"/>
              <p:cNvCxnSpPr/>
              <p:nvPr/>
            </p:nvCxnSpPr>
            <p:spPr>
              <a:xfrm flipH="1" flipV="1">
                <a:off x="9347674" y="3220341"/>
                <a:ext cx="1" cy="7605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Connecteur droit 102"/>
              <p:cNvCxnSpPr/>
              <p:nvPr/>
            </p:nvCxnSpPr>
            <p:spPr>
              <a:xfrm flipV="1">
                <a:off x="7845039" y="3980917"/>
                <a:ext cx="1502635" cy="44580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Connecteur droit 103"/>
              <p:cNvCxnSpPr/>
              <p:nvPr/>
            </p:nvCxnSpPr>
            <p:spPr>
              <a:xfrm flipV="1">
                <a:off x="7845039" y="2974663"/>
                <a:ext cx="751317" cy="69148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Connecteur droit 104"/>
              <p:cNvCxnSpPr/>
              <p:nvPr/>
            </p:nvCxnSpPr>
            <p:spPr>
              <a:xfrm flipH="1" flipV="1">
                <a:off x="8596356" y="2974662"/>
                <a:ext cx="751319" cy="245679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Groupe 62"/>
            <p:cNvGrpSpPr/>
            <p:nvPr/>
          </p:nvGrpSpPr>
          <p:grpSpPr>
            <a:xfrm>
              <a:off x="4839768" y="2974662"/>
              <a:ext cx="1502636" cy="1452060"/>
              <a:chOff x="4839768" y="2974662"/>
              <a:chExt cx="1502636" cy="1452060"/>
            </a:xfrm>
          </p:grpSpPr>
          <p:cxnSp>
            <p:nvCxnSpPr>
              <p:cNvPr id="96" name="Connecteur droit 95"/>
              <p:cNvCxnSpPr/>
              <p:nvPr/>
            </p:nvCxnSpPr>
            <p:spPr>
              <a:xfrm flipH="1" flipV="1">
                <a:off x="4839768" y="3666146"/>
                <a:ext cx="1" cy="7605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Connecteur droit 96"/>
              <p:cNvCxnSpPr/>
              <p:nvPr/>
            </p:nvCxnSpPr>
            <p:spPr>
              <a:xfrm flipH="1" flipV="1">
                <a:off x="6342403" y="3220341"/>
                <a:ext cx="1" cy="7605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Connecteur droit 97"/>
              <p:cNvCxnSpPr/>
              <p:nvPr/>
            </p:nvCxnSpPr>
            <p:spPr>
              <a:xfrm flipV="1">
                <a:off x="4839768" y="3980917"/>
                <a:ext cx="1502635" cy="44580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Connecteur droit 98"/>
              <p:cNvCxnSpPr/>
              <p:nvPr/>
            </p:nvCxnSpPr>
            <p:spPr>
              <a:xfrm flipV="1">
                <a:off x="4839768" y="2974663"/>
                <a:ext cx="751317" cy="69148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Connecteur droit 99"/>
              <p:cNvCxnSpPr/>
              <p:nvPr/>
            </p:nvCxnSpPr>
            <p:spPr>
              <a:xfrm flipH="1" flipV="1">
                <a:off x="5591085" y="2974662"/>
                <a:ext cx="751319" cy="245679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4" name="Connecteur droit 63"/>
            <p:cNvCxnSpPr/>
            <p:nvPr/>
          </p:nvCxnSpPr>
          <p:spPr>
            <a:xfrm>
              <a:off x="6342403" y="3980917"/>
              <a:ext cx="150263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cteur droit 64"/>
            <p:cNvCxnSpPr/>
            <p:nvPr/>
          </p:nvCxnSpPr>
          <p:spPr>
            <a:xfrm>
              <a:off x="5591085" y="2974662"/>
              <a:ext cx="300527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Connecteur droit 65"/>
            <p:cNvCxnSpPr/>
            <p:nvPr/>
          </p:nvCxnSpPr>
          <p:spPr>
            <a:xfrm flipH="1" flipV="1">
              <a:off x="5991021" y="4077883"/>
              <a:ext cx="0" cy="226142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Connecteur droit 66"/>
            <p:cNvCxnSpPr/>
            <p:nvPr/>
          </p:nvCxnSpPr>
          <p:spPr>
            <a:xfrm flipV="1">
              <a:off x="5084282" y="3366356"/>
              <a:ext cx="1013608" cy="267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cteur droit 67"/>
            <p:cNvCxnSpPr/>
            <p:nvPr/>
          </p:nvCxnSpPr>
          <p:spPr>
            <a:xfrm flipV="1">
              <a:off x="5084282" y="3842092"/>
              <a:ext cx="1013608" cy="2677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necteur droit 68"/>
            <p:cNvCxnSpPr/>
            <p:nvPr/>
          </p:nvCxnSpPr>
          <p:spPr>
            <a:xfrm flipV="1">
              <a:off x="6097890" y="3366356"/>
              <a:ext cx="0" cy="4757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onnecteur droit 69"/>
            <p:cNvCxnSpPr/>
            <p:nvPr/>
          </p:nvCxnSpPr>
          <p:spPr>
            <a:xfrm flipV="1">
              <a:off x="5084282" y="3634147"/>
              <a:ext cx="0" cy="4757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cteur droit 70"/>
            <p:cNvCxnSpPr/>
            <p:nvPr/>
          </p:nvCxnSpPr>
          <p:spPr>
            <a:xfrm flipV="1">
              <a:off x="5084280" y="3472362"/>
              <a:ext cx="1013608" cy="2792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onnecteur droit 71"/>
            <p:cNvCxnSpPr/>
            <p:nvPr/>
          </p:nvCxnSpPr>
          <p:spPr>
            <a:xfrm flipV="1">
              <a:off x="5084279" y="3615139"/>
              <a:ext cx="1013608" cy="2792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cteur droit 72"/>
            <p:cNvCxnSpPr/>
            <p:nvPr/>
          </p:nvCxnSpPr>
          <p:spPr>
            <a:xfrm flipV="1">
              <a:off x="5084279" y="3732380"/>
              <a:ext cx="1013608" cy="2792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Organigramme : Jonction de sommaire 73"/>
            <p:cNvSpPr/>
            <p:nvPr/>
          </p:nvSpPr>
          <p:spPr>
            <a:xfrm>
              <a:off x="8996978" y="3491644"/>
              <a:ext cx="165574" cy="350520"/>
            </a:xfrm>
            <a:prstGeom prst="flowChartSummingJunction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" name="Organigramme : Jonction de sommaire 74"/>
            <p:cNvSpPr/>
            <p:nvPr/>
          </p:nvSpPr>
          <p:spPr>
            <a:xfrm>
              <a:off x="8580976" y="3625467"/>
              <a:ext cx="165574" cy="350520"/>
            </a:xfrm>
            <a:prstGeom prst="flowChartSummingJunction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" name="Organigramme : Jonction de sommaire 75"/>
            <p:cNvSpPr/>
            <p:nvPr/>
          </p:nvSpPr>
          <p:spPr>
            <a:xfrm>
              <a:off x="8150610" y="3762403"/>
              <a:ext cx="165574" cy="350520"/>
            </a:xfrm>
            <a:prstGeom prst="flowChartSummingJunction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" name="Organigramme : Jonction de sommaire 76"/>
            <p:cNvSpPr/>
            <p:nvPr/>
          </p:nvSpPr>
          <p:spPr>
            <a:xfrm>
              <a:off x="8582076" y="3147584"/>
              <a:ext cx="97104" cy="203791"/>
            </a:xfrm>
            <a:prstGeom prst="flowChartSummingJunction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78" name="Groupe 77"/>
            <p:cNvGrpSpPr/>
            <p:nvPr/>
          </p:nvGrpSpPr>
          <p:grpSpPr>
            <a:xfrm>
              <a:off x="3228173" y="2974662"/>
              <a:ext cx="1502636" cy="1452060"/>
              <a:chOff x="2961473" y="2974662"/>
              <a:chExt cx="1502636" cy="1452060"/>
            </a:xfrm>
          </p:grpSpPr>
          <p:grpSp>
            <p:nvGrpSpPr>
              <p:cNvPr id="86" name="Groupe 85"/>
              <p:cNvGrpSpPr/>
              <p:nvPr/>
            </p:nvGrpSpPr>
            <p:grpSpPr>
              <a:xfrm>
                <a:off x="2961473" y="2974662"/>
                <a:ext cx="1502636" cy="1452060"/>
                <a:chOff x="2961473" y="2974662"/>
                <a:chExt cx="1502636" cy="1452060"/>
              </a:xfrm>
            </p:grpSpPr>
            <p:cxnSp>
              <p:nvCxnSpPr>
                <p:cNvPr id="91" name="Connecteur droit 90"/>
                <p:cNvCxnSpPr/>
                <p:nvPr/>
              </p:nvCxnSpPr>
              <p:spPr>
                <a:xfrm flipH="1" flipV="1">
                  <a:off x="2961473" y="3666146"/>
                  <a:ext cx="1" cy="760576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Connecteur droit 91"/>
                <p:cNvCxnSpPr/>
                <p:nvPr/>
              </p:nvCxnSpPr>
              <p:spPr>
                <a:xfrm flipH="1" flipV="1">
                  <a:off x="4464108" y="3220341"/>
                  <a:ext cx="1" cy="760576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Connecteur droit 92"/>
                <p:cNvCxnSpPr/>
                <p:nvPr/>
              </p:nvCxnSpPr>
              <p:spPr>
                <a:xfrm flipV="1">
                  <a:off x="2961473" y="3980917"/>
                  <a:ext cx="1502635" cy="445805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Connecteur droit 93"/>
                <p:cNvCxnSpPr/>
                <p:nvPr/>
              </p:nvCxnSpPr>
              <p:spPr>
                <a:xfrm flipV="1">
                  <a:off x="2961473" y="2974663"/>
                  <a:ext cx="751317" cy="69148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Connecteur droit 94"/>
                <p:cNvCxnSpPr/>
                <p:nvPr/>
              </p:nvCxnSpPr>
              <p:spPr>
                <a:xfrm flipH="1" flipV="1">
                  <a:off x="3712790" y="2974662"/>
                  <a:ext cx="751319" cy="24567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87" name="Connecteur droit 86"/>
              <p:cNvCxnSpPr/>
              <p:nvPr/>
            </p:nvCxnSpPr>
            <p:spPr>
              <a:xfrm flipV="1">
                <a:off x="3211751" y="3449347"/>
                <a:ext cx="1013608" cy="267791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Connecteur droit 87"/>
              <p:cNvCxnSpPr/>
              <p:nvPr/>
            </p:nvCxnSpPr>
            <p:spPr>
              <a:xfrm flipV="1">
                <a:off x="3211751" y="3925083"/>
                <a:ext cx="1013608" cy="267791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Connecteur droit 88"/>
              <p:cNvCxnSpPr/>
              <p:nvPr/>
            </p:nvCxnSpPr>
            <p:spPr>
              <a:xfrm flipV="1">
                <a:off x="4225359" y="3449347"/>
                <a:ext cx="0" cy="47573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Connecteur droit 89"/>
              <p:cNvCxnSpPr/>
              <p:nvPr/>
            </p:nvCxnSpPr>
            <p:spPr>
              <a:xfrm flipV="1">
                <a:off x="3211751" y="3717138"/>
                <a:ext cx="0" cy="47573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9" name="Connecteur droit 78"/>
            <p:cNvCxnSpPr/>
            <p:nvPr/>
          </p:nvCxnSpPr>
          <p:spPr>
            <a:xfrm>
              <a:off x="3979490" y="2974662"/>
              <a:ext cx="1625875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Rectangle 79"/>
            <p:cNvSpPr/>
            <p:nvPr/>
          </p:nvSpPr>
          <p:spPr>
            <a:xfrm>
              <a:off x="5905500" y="3966515"/>
              <a:ext cx="1594641" cy="1113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" name="Parallélogramme 86"/>
            <p:cNvSpPr/>
            <p:nvPr/>
          </p:nvSpPr>
          <p:spPr>
            <a:xfrm>
              <a:off x="5929920" y="3872870"/>
              <a:ext cx="1729998" cy="93645"/>
            </a:xfrm>
            <a:custGeom>
              <a:avLst/>
              <a:gdLst>
                <a:gd name="connsiteX0" fmla="*/ 0 w 1662069"/>
                <a:gd name="connsiteY0" fmla="*/ 219698 h 219698"/>
                <a:gd name="connsiteX1" fmla="*/ 54925 w 1662069"/>
                <a:gd name="connsiteY1" fmla="*/ 0 h 219698"/>
                <a:gd name="connsiteX2" fmla="*/ 1662069 w 1662069"/>
                <a:gd name="connsiteY2" fmla="*/ 0 h 219698"/>
                <a:gd name="connsiteX3" fmla="*/ 1607145 w 1662069"/>
                <a:gd name="connsiteY3" fmla="*/ 219698 h 219698"/>
                <a:gd name="connsiteX4" fmla="*/ 0 w 1662069"/>
                <a:gd name="connsiteY4" fmla="*/ 219698 h 219698"/>
                <a:gd name="connsiteX0" fmla="*/ 0 w 1776369"/>
                <a:gd name="connsiteY0" fmla="*/ 219698 h 219698"/>
                <a:gd name="connsiteX1" fmla="*/ 54925 w 1776369"/>
                <a:gd name="connsiteY1" fmla="*/ 0 h 219698"/>
                <a:gd name="connsiteX2" fmla="*/ 1776369 w 1776369"/>
                <a:gd name="connsiteY2" fmla="*/ 114300 h 219698"/>
                <a:gd name="connsiteX3" fmla="*/ 1607145 w 1776369"/>
                <a:gd name="connsiteY3" fmla="*/ 219698 h 219698"/>
                <a:gd name="connsiteX4" fmla="*/ 0 w 1776369"/>
                <a:gd name="connsiteY4" fmla="*/ 219698 h 219698"/>
                <a:gd name="connsiteX0" fmla="*/ 0 w 1776369"/>
                <a:gd name="connsiteY0" fmla="*/ 105398 h 105398"/>
                <a:gd name="connsiteX1" fmla="*/ 291145 w 1776369"/>
                <a:gd name="connsiteY1" fmla="*/ 0 h 105398"/>
                <a:gd name="connsiteX2" fmla="*/ 1776369 w 1776369"/>
                <a:gd name="connsiteY2" fmla="*/ 0 h 105398"/>
                <a:gd name="connsiteX3" fmla="*/ 1607145 w 1776369"/>
                <a:gd name="connsiteY3" fmla="*/ 105398 h 105398"/>
                <a:gd name="connsiteX4" fmla="*/ 0 w 1776369"/>
                <a:gd name="connsiteY4" fmla="*/ 105398 h 105398"/>
                <a:gd name="connsiteX0" fmla="*/ 0 w 1795894"/>
                <a:gd name="connsiteY0" fmla="*/ 98251 h 105398"/>
                <a:gd name="connsiteX1" fmla="*/ 310670 w 1795894"/>
                <a:gd name="connsiteY1" fmla="*/ 0 h 105398"/>
                <a:gd name="connsiteX2" fmla="*/ 1795894 w 1795894"/>
                <a:gd name="connsiteY2" fmla="*/ 0 h 105398"/>
                <a:gd name="connsiteX3" fmla="*/ 1626670 w 1795894"/>
                <a:gd name="connsiteY3" fmla="*/ 105398 h 105398"/>
                <a:gd name="connsiteX4" fmla="*/ 0 w 1795894"/>
                <a:gd name="connsiteY4" fmla="*/ 98251 h 105398"/>
                <a:gd name="connsiteX0" fmla="*/ 0 w 1760099"/>
                <a:gd name="connsiteY0" fmla="*/ 98251 h 105398"/>
                <a:gd name="connsiteX1" fmla="*/ 274875 w 1760099"/>
                <a:gd name="connsiteY1" fmla="*/ 0 h 105398"/>
                <a:gd name="connsiteX2" fmla="*/ 1760099 w 1760099"/>
                <a:gd name="connsiteY2" fmla="*/ 0 h 105398"/>
                <a:gd name="connsiteX3" fmla="*/ 1590875 w 1760099"/>
                <a:gd name="connsiteY3" fmla="*/ 105398 h 105398"/>
                <a:gd name="connsiteX4" fmla="*/ 0 w 1760099"/>
                <a:gd name="connsiteY4" fmla="*/ 98251 h 105398"/>
                <a:gd name="connsiteX0" fmla="*/ 0 w 1773116"/>
                <a:gd name="connsiteY0" fmla="*/ 98251 h 105398"/>
                <a:gd name="connsiteX1" fmla="*/ 287892 w 1773116"/>
                <a:gd name="connsiteY1" fmla="*/ 0 h 105398"/>
                <a:gd name="connsiteX2" fmla="*/ 1773116 w 1773116"/>
                <a:gd name="connsiteY2" fmla="*/ 0 h 105398"/>
                <a:gd name="connsiteX3" fmla="*/ 1603892 w 1773116"/>
                <a:gd name="connsiteY3" fmla="*/ 105398 h 105398"/>
                <a:gd name="connsiteX4" fmla="*/ 0 w 1773116"/>
                <a:gd name="connsiteY4" fmla="*/ 98251 h 105398"/>
                <a:gd name="connsiteX0" fmla="*/ 0 w 1792641"/>
                <a:gd name="connsiteY0" fmla="*/ 98251 h 105398"/>
                <a:gd name="connsiteX1" fmla="*/ 307417 w 1792641"/>
                <a:gd name="connsiteY1" fmla="*/ 0 h 105398"/>
                <a:gd name="connsiteX2" fmla="*/ 1792641 w 1792641"/>
                <a:gd name="connsiteY2" fmla="*/ 0 h 105398"/>
                <a:gd name="connsiteX3" fmla="*/ 1623417 w 1792641"/>
                <a:gd name="connsiteY3" fmla="*/ 105398 h 105398"/>
                <a:gd name="connsiteX4" fmla="*/ 0 w 1792641"/>
                <a:gd name="connsiteY4" fmla="*/ 98251 h 105398"/>
                <a:gd name="connsiteX0" fmla="*/ 0 w 1773116"/>
                <a:gd name="connsiteY0" fmla="*/ 98251 h 105398"/>
                <a:gd name="connsiteX1" fmla="*/ 287892 w 1773116"/>
                <a:gd name="connsiteY1" fmla="*/ 0 h 105398"/>
                <a:gd name="connsiteX2" fmla="*/ 1773116 w 1773116"/>
                <a:gd name="connsiteY2" fmla="*/ 0 h 105398"/>
                <a:gd name="connsiteX3" fmla="*/ 1603892 w 1773116"/>
                <a:gd name="connsiteY3" fmla="*/ 105398 h 105398"/>
                <a:gd name="connsiteX4" fmla="*/ 0 w 1773116"/>
                <a:gd name="connsiteY4" fmla="*/ 98251 h 105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3116" h="105398">
                  <a:moveTo>
                    <a:pt x="0" y="98251"/>
                  </a:moveTo>
                  <a:lnTo>
                    <a:pt x="287892" y="0"/>
                  </a:lnTo>
                  <a:lnTo>
                    <a:pt x="1773116" y="0"/>
                  </a:lnTo>
                  <a:lnTo>
                    <a:pt x="1603892" y="105398"/>
                  </a:lnTo>
                  <a:lnTo>
                    <a:pt x="0" y="982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" name="Parallélogramme 87"/>
            <p:cNvSpPr/>
            <p:nvPr/>
          </p:nvSpPr>
          <p:spPr>
            <a:xfrm>
              <a:off x="7500141" y="3866345"/>
              <a:ext cx="170559" cy="211538"/>
            </a:xfrm>
            <a:custGeom>
              <a:avLst/>
              <a:gdLst>
                <a:gd name="connsiteX0" fmla="*/ 0 w 218284"/>
                <a:gd name="connsiteY0" fmla="*/ 152800 h 152800"/>
                <a:gd name="connsiteX1" fmla="*/ 82650 w 218284"/>
                <a:gd name="connsiteY1" fmla="*/ 0 h 152800"/>
                <a:gd name="connsiteX2" fmla="*/ 218284 w 218284"/>
                <a:gd name="connsiteY2" fmla="*/ 0 h 152800"/>
                <a:gd name="connsiteX3" fmla="*/ 135634 w 218284"/>
                <a:gd name="connsiteY3" fmla="*/ 152800 h 152800"/>
                <a:gd name="connsiteX4" fmla="*/ 0 w 218284"/>
                <a:gd name="connsiteY4" fmla="*/ 152800 h 152800"/>
                <a:gd name="connsiteX0" fmla="*/ 0 w 218284"/>
                <a:gd name="connsiteY0" fmla="*/ 152800 h 152800"/>
                <a:gd name="connsiteX1" fmla="*/ 9625 w 218284"/>
                <a:gd name="connsiteY1" fmla="*/ 38100 h 152800"/>
                <a:gd name="connsiteX2" fmla="*/ 218284 w 218284"/>
                <a:gd name="connsiteY2" fmla="*/ 0 h 152800"/>
                <a:gd name="connsiteX3" fmla="*/ 135634 w 218284"/>
                <a:gd name="connsiteY3" fmla="*/ 152800 h 152800"/>
                <a:gd name="connsiteX4" fmla="*/ 0 w 218284"/>
                <a:gd name="connsiteY4" fmla="*/ 152800 h 152800"/>
                <a:gd name="connsiteX0" fmla="*/ 0 w 167484"/>
                <a:gd name="connsiteY0" fmla="*/ 197250 h 197250"/>
                <a:gd name="connsiteX1" fmla="*/ 9625 w 167484"/>
                <a:gd name="connsiteY1" fmla="*/ 82550 h 197250"/>
                <a:gd name="connsiteX2" fmla="*/ 167484 w 167484"/>
                <a:gd name="connsiteY2" fmla="*/ 0 h 197250"/>
                <a:gd name="connsiteX3" fmla="*/ 135634 w 167484"/>
                <a:gd name="connsiteY3" fmla="*/ 197250 h 197250"/>
                <a:gd name="connsiteX4" fmla="*/ 0 w 167484"/>
                <a:gd name="connsiteY4" fmla="*/ 197250 h 197250"/>
                <a:gd name="connsiteX0" fmla="*/ 0 w 173734"/>
                <a:gd name="connsiteY0" fmla="*/ 197250 h 197250"/>
                <a:gd name="connsiteX1" fmla="*/ 9625 w 173734"/>
                <a:gd name="connsiteY1" fmla="*/ 82550 h 197250"/>
                <a:gd name="connsiteX2" fmla="*/ 167484 w 173734"/>
                <a:gd name="connsiteY2" fmla="*/ 0 h 197250"/>
                <a:gd name="connsiteX3" fmla="*/ 173734 w 173734"/>
                <a:gd name="connsiteY3" fmla="*/ 95650 h 197250"/>
                <a:gd name="connsiteX4" fmla="*/ 0 w 173734"/>
                <a:gd name="connsiteY4" fmla="*/ 197250 h 197250"/>
                <a:gd name="connsiteX0" fmla="*/ 0 w 167484"/>
                <a:gd name="connsiteY0" fmla="*/ 197250 h 197250"/>
                <a:gd name="connsiteX1" fmla="*/ 9625 w 167484"/>
                <a:gd name="connsiteY1" fmla="*/ 82550 h 197250"/>
                <a:gd name="connsiteX2" fmla="*/ 167484 w 167484"/>
                <a:gd name="connsiteY2" fmla="*/ 0 h 197250"/>
                <a:gd name="connsiteX3" fmla="*/ 161034 w 167484"/>
                <a:gd name="connsiteY3" fmla="*/ 95650 h 197250"/>
                <a:gd name="connsiteX4" fmla="*/ 0 w 167484"/>
                <a:gd name="connsiteY4" fmla="*/ 197250 h 197250"/>
                <a:gd name="connsiteX0" fmla="*/ 0 w 170559"/>
                <a:gd name="connsiteY0" fmla="*/ 197250 h 197250"/>
                <a:gd name="connsiteX1" fmla="*/ 9625 w 170559"/>
                <a:gd name="connsiteY1" fmla="*/ 82550 h 197250"/>
                <a:gd name="connsiteX2" fmla="*/ 167484 w 170559"/>
                <a:gd name="connsiteY2" fmla="*/ 0 h 197250"/>
                <a:gd name="connsiteX3" fmla="*/ 170559 w 170559"/>
                <a:gd name="connsiteY3" fmla="*/ 90888 h 197250"/>
                <a:gd name="connsiteX4" fmla="*/ 0 w 170559"/>
                <a:gd name="connsiteY4" fmla="*/ 197250 h 197250"/>
                <a:gd name="connsiteX0" fmla="*/ 0 w 170559"/>
                <a:gd name="connsiteY0" fmla="*/ 197250 h 197250"/>
                <a:gd name="connsiteX1" fmla="*/ 9625 w 170559"/>
                <a:gd name="connsiteY1" fmla="*/ 82550 h 197250"/>
                <a:gd name="connsiteX2" fmla="*/ 167484 w 170559"/>
                <a:gd name="connsiteY2" fmla="*/ 0 h 197250"/>
                <a:gd name="connsiteX3" fmla="*/ 170559 w 170559"/>
                <a:gd name="connsiteY3" fmla="*/ 90888 h 197250"/>
                <a:gd name="connsiteX4" fmla="*/ 0 w 170559"/>
                <a:gd name="connsiteY4" fmla="*/ 197250 h 197250"/>
                <a:gd name="connsiteX0" fmla="*/ 4662 w 175221"/>
                <a:gd name="connsiteY0" fmla="*/ 197250 h 197250"/>
                <a:gd name="connsiteX1" fmla="*/ 0 w 175221"/>
                <a:gd name="connsiteY1" fmla="*/ 89694 h 197250"/>
                <a:gd name="connsiteX2" fmla="*/ 172146 w 175221"/>
                <a:gd name="connsiteY2" fmla="*/ 0 h 197250"/>
                <a:gd name="connsiteX3" fmla="*/ 175221 w 175221"/>
                <a:gd name="connsiteY3" fmla="*/ 90888 h 197250"/>
                <a:gd name="connsiteX4" fmla="*/ 4662 w 175221"/>
                <a:gd name="connsiteY4" fmla="*/ 197250 h 197250"/>
                <a:gd name="connsiteX0" fmla="*/ 0 w 170559"/>
                <a:gd name="connsiteY0" fmla="*/ 197250 h 197250"/>
                <a:gd name="connsiteX1" fmla="*/ 7244 w 170559"/>
                <a:gd name="connsiteY1" fmla="*/ 89694 h 197250"/>
                <a:gd name="connsiteX2" fmla="*/ 167484 w 170559"/>
                <a:gd name="connsiteY2" fmla="*/ 0 h 197250"/>
                <a:gd name="connsiteX3" fmla="*/ 170559 w 170559"/>
                <a:gd name="connsiteY3" fmla="*/ 90888 h 197250"/>
                <a:gd name="connsiteX4" fmla="*/ 0 w 170559"/>
                <a:gd name="connsiteY4" fmla="*/ 197250 h 197250"/>
                <a:gd name="connsiteX0" fmla="*/ 0 w 170559"/>
                <a:gd name="connsiteY0" fmla="*/ 197250 h 197250"/>
                <a:gd name="connsiteX1" fmla="*/ 101 w 170559"/>
                <a:gd name="connsiteY1" fmla="*/ 89694 h 197250"/>
                <a:gd name="connsiteX2" fmla="*/ 167484 w 170559"/>
                <a:gd name="connsiteY2" fmla="*/ 0 h 197250"/>
                <a:gd name="connsiteX3" fmla="*/ 170559 w 170559"/>
                <a:gd name="connsiteY3" fmla="*/ 90888 h 197250"/>
                <a:gd name="connsiteX4" fmla="*/ 0 w 170559"/>
                <a:gd name="connsiteY4" fmla="*/ 197250 h 197250"/>
                <a:gd name="connsiteX0" fmla="*/ 0 w 170559"/>
                <a:gd name="connsiteY0" fmla="*/ 206775 h 206775"/>
                <a:gd name="connsiteX1" fmla="*/ 101 w 170559"/>
                <a:gd name="connsiteY1" fmla="*/ 99219 h 206775"/>
                <a:gd name="connsiteX2" fmla="*/ 167484 w 170559"/>
                <a:gd name="connsiteY2" fmla="*/ 0 h 206775"/>
                <a:gd name="connsiteX3" fmla="*/ 170559 w 170559"/>
                <a:gd name="connsiteY3" fmla="*/ 100413 h 206775"/>
                <a:gd name="connsiteX4" fmla="*/ 0 w 170559"/>
                <a:gd name="connsiteY4" fmla="*/ 206775 h 206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559" h="206775">
                  <a:moveTo>
                    <a:pt x="0" y="206775"/>
                  </a:moveTo>
                  <a:cubicBezTo>
                    <a:pt x="34" y="170923"/>
                    <a:pt x="67" y="135071"/>
                    <a:pt x="101" y="99219"/>
                  </a:cubicBezTo>
                  <a:lnTo>
                    <a:pt x="167484" y="0"/>
                  </a:lnTo>
                  <a:lnTo>
                    <a:pt x="170559" y="100413"/>
                  </a:lnTo>
                  <a:lnTo>
                    <a:pt x="0" y="20677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83" name="Image 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6447386" y="3057475"/>
              <a:ext cx="461811" cy="461811"/>
            </a:xfrm>
            <a:prstGeom prst="rect">
              <a:avLst/>
            </a:prstGeom>
          </p:spPr>
        </p:pic>
        <p:pic>
          <p:nvPicPr>
            <p:cNvPr id="84" name="Image 83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7351005" y="3562367"/>
              <a:ext cx="321585" cy="321585"/>
            </a:xfrm>
            <a:prstGeom prst="rect">
              <a:avLst/>
            </a:prstGeom>
          </p:spPr>
        </p:pic>
        <p:pic>
          <p:nvPicPr>
            <p:cNvPr id="85" name="Image 84"/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9347673" y="3104072"/>
              <a:ext cx="321585" cy="321585"/>
            </a:xfrm>
            <a:prstGeom prst="rect">
              <a:avLst/>
            </a:prstGeom>
          </p:spPr>
        </p:pic>
      </p:grpSp>
      <p:cxnSp>
        <p:nvCxnSpPr>
          <p:cNvPr id="9" name="Connecteur droit 8"/>
          <p:cNvCxnSpPr/>
          <p:nvPr/>
        </p:nvCxnSpPr>
        <p:spPr>
          <a:xfrm flipV="1">
            <a:off x="1689083" y="5547015"/>
            <a:ext cx="1925293" cy="44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eur droit 111"/>
          <p:cNvCxnSpPr/>
          <p:nvPr/>
        </p:nvCxnSpPr>
        <p:spPr>
          <a:xfrm flipH="1" flipV="1">
            <a:off x="6729759" y="5131996"/>
            <a:ext cx="0" cy="27137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necteur droit 112"/>
          <p:cNvCxnSpPr/>
          <p:nvPr/>
        </p:nvCxnSpPr>
        <p:spPr>
          <a:xfrm flipH="1" flipV="1">
            <a:off x="6912303" y="5048675"/>
            <a:ext cx="0" cy="27137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35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A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quelle fréquence dois-je faire étalonner mes sondes de température 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1 à 2 fois par An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4 fois par An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1 fois tous les deux ans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Après Chaque Lot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7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97961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A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quelle fréquence dois-je faire étalonner mes sondes de température ?</a:t>
            </a:r>
          </a:p>
        </p:txBody>
      </p:sp>
      <p:sp>
        <p:nvSpPr>
          <p:cNvPr id="5" name="Flèche droite 4">
            <a:hlinkClick r:id="rId3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4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25" y="2940095"/>
            <a:ext cx="1526207" cy="152620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60037" y="4581594"/>
            <a:ext cx="2863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latin typeface="+mn-lt"/>
              </a:rPr>
              <a:t>1 à 2 fois par an</a:t>
            </a:r>
            <a:endParaRPr lang="fr-FR" sz="2800" b="1" dirty="0">
              <a:latin typeface="+mn-lt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622" y="2940095"/>
            <a:ext cx="1495136" cy="149513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75503" y="4582135"/>
            <a:ext cx="4046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  <a:latin typeface="+mn-lt"/>
              </a:rPr>
              <a:t>Surveiller </a:t>
            </a:r>
            <a:r>
              <a:rPr lang="fr-FR" sz="2400" b="1" dirty="0" smtClean="0">
                <a:solidFill>
                  <a:srgbClr val="FF0000"/>
                </a:solidFill>
                <a:latin typeface="+mn-lt"/>
              </a:rPr>
              <a:t>régulièrement l’état et la propreté de </a:t>
            </a:r>
            <a:r>
              <a:rPr lang="fr-FR" sz="2400" b="1" dirty="0">
                <a:solidFill>
                  <a:srgbClr val="FF0000"/>
                </a:solidFill>
              </a:rPr>
              <a:t>vos sondes </a:t>
            </a:r>
            <a:endParaRPr lang="fr-FR" sz="2400" b="1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7776927" y="4581594"/>
            <a:ext cx="45684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Surveiller 1 </a:t>
            </a:r>
            <a:r>
              <a:rPr lang="fr-FR" sz="2400" b="1" dirty="0">
                <a:solidFill>
                  <a:srgbClr val="FF0000"/>
                </a:solidFill>
              </a:rPr>
              <a:t>fois par </a:t>
            </a:r>
            <a:r>
              <a:rPr lang="fr-FR" sz="2400" b="1" dirty="0" smtClean="0">
                <a:solidFill>
                  <a:srgbClr val="FF0000"/>
                </a:solidFill>
              </a:rPr>
              <a:t>lot avec le technicien que :</a:t>
            </a:r>
            <a:endParaRPr lang="fr-FR" sz="1400" b="1" dirty="0">
              <a:solidFill>
                <a:srgbClr val="FF0000"/>
              </a:solidFill>
            </a:endParaRPr>
          </a:p>
          <a:p>
            <a:pPr algn="ctr"/>
            <a:r>
              <a:rPr lang="fr-FR" sz="2400" b="1" dirty="0" err="1">
                <a:solidFill>
                  <a:srgbClr val="FF0000"/>
                </a:solidFill>
              </a:rPr>
              <a:t>T</a:t>
            </a:r>
            <a:r>
              <a:rPr lang="fr-FR" sz="2400" b="1" baseline="-25000" dirty="0" err="1">
                <a:solidFill>
                  <a:srgbClr val="FF0000"/>
                </a:solidFill>
              </a:rPr>
              <a:t>sonde</a:t>
            </a:r>
            <a:r>
              <a:rPr lang="fr-FR" sz="2400" b="1" dirty="0">
                <a:solidFill>
                  <a:srgbClr val="FF0000"/>
                </a:solidFill>
              </a:rPr>
              <a:t> = </a:t>
            </a:r>
            <a:r>
              <a:rPr lang="fr-FR" sz="2400" b="1" dirty="0" err="1">
                <a:solidFill>
                  <a:srgbClr val="FF0000"/>
                </a:solidFill>
              </a:rPr>
              <a:t>T</a:t>
            </a:r>
            <a:r>
              <a:rPr lang="fr-FR" sz="2400" b="1" baseline="-25000" dirty="0" err="1">
                <a:solidFill>
                  <a:srgbClr val="FF0000"/>
                </a:solidFill>
              </a:rPr>
              <a:t>capteur</a:t>
            </a:r>
            <a:r>
              <a:rPr lang="fr-FR" sz="2400" b="1" baseline="-25000" dirty="0">
                <a:solidFill>
                  <a:srgbClr val="FF0000"/>
                </a:solidFill>
              </a:rPr>
              <a:t> de référence </a:t>
            </a:r>
            <a:r>
              <a:rPr lang="fr-FR" sz="2400" b="1" dirty="0">
                <a:solidFill>
                  <a:srgbClr val="FF0000"/>
                </a:solidFill>
              </a:rPr>
              <a:t>+/- 0,5 °C </a:t>
            </a:r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fr-FR" sz="2400" b="1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9347" y="3095193"/>
            <a:ext cx="1184939" cy="118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10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dois-je vérifier au niveau de mes entrées d’air en ouverture automatique ?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Le température d’entrée de l’air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La vitesse d'entrée de l'air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La disposition des entrées d'air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La précision de l'ouverture des trappes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8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07578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 </a:t>
            </a: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dois-je vérifier au niveau de mes entrées d’air en ouverture automatique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56" y="5607395"/>
            <a:ext cx="735148" cy="7351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6921" y="5559470"/>
            <a:ext cx="82506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smtClean="0"/>
              <a:t>En cas de </a:t>
            </a:r>
            <a:r>
              <a:rPr lang="fr-FR" sz="2400" b="1" dirty="0" smtClean="0">
                <a:solidFill>
                  <a:srgbClr val="FF0000"/>
                </a:solidFill>
              </a:rPr>
              <a:t>décalage vérifiez l’état des cordons d’ouverture des trappes et prévenez </a:t>
            </a:r>
            <a:r>
              <a:rPr lang="fr-FR" sz="2400" dirty="0" smtClean="0"/>
              <a:t>un technicien ou l’installateur</a:t>
            </a:r>
            <a:endParaRPr lang="fr-FR" sz="2400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173769"/>
              </p:ext>
            </p:extLst>
          </p:nvPr>
        </p:nvGraphicFramePr>
        <p:xfrm>
          <a:off x="1834561" y="3592946"/>
          <a:ext cx="8128000" cy="148336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25467280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0298567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Indication</a:t>
                      </a:r>
                      <a:r>
                        <a:rPr lang="fr-FR" baseline="0" dirty="0" smtClean="0"/>
                        <a:t> boitier de régulation</a:t>
                      </a:r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EA6B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Etat des volets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EA6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5712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dirty="0" smtClean="0"/>
                        <a:t>0 % d’ouverture 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Volet totalement fermé</a:t>
                      </a:r>
                      <a:endParaRPr lang="fr-FR" sz="1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8036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dirty="0" smtClean="0"/>
                        <a:t>1 % d’ouverture 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Volet légèrement relevés</a:t>
                      </a:r>
                      <a:endParaRPr lang="fr-FR" sz="1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11370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dirty="0" smtClean="0"/>
                        <a:t>100% d’ouverture 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Volet entièrement ouvert</a:t>
                      </a:r>
                      <a:endParaRPr lang="fr-FR" sz="1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9324531"/>
                  </a:ext>
                </a:extLst>
              </a:tr>
            </a:tbl>
          </a:graphicData>
        </a:graphic>
      </p:graphicFrame>
      <p:sp>
        <p:nvSpPr>
          <p:cNvPr id="12" name="ZoneTexte 11"/>
          <p:cNvSpPr txBox="1"/>
          <p:nvPr/>
        </p:nvSpPr>
        <p:spPr>
          <a:xfrm>
            <a:off x="2630581" y="2560482"/>
            <a:ext cx="860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n-lt"/>
              </a:rPr>
              <a:t>Surveillez régulièrement </a:t>
            </a:r>
            <a:r>
              <a:rPr lang="fr-FR" sz="2800" b="1" dirty="0" smtClean="0">
                <a:latin typeface="+mn-lt"/>
              </a:rPr>
              <a:t>(idéalement avant chaque lot)</a:t>
            </a:r>
            <a:endParaRPr lang="fr-FR" sz="2800" b="1" dirty="0">
              <a:latin typeface="+mn-lt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555" y="2121579"/>
            <a:ext cx="1401026" cy="140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6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vérifier régulièrement au niveau de mes ventilateurs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? (Choix Multiples)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Le sens de rotation des pâles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La capacité d’extraction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solidFill>
                  <a:schemeClr val="tx1"/>
                </a:solidFill>
              </a:rPr>
              <a:t>L’état d’empoussièrement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1"/>
                </a:solidFill>
              </a:rPr>
              <a:t>La courbe de charge du ventilateur</a:t>
            </a: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9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0960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vérifier régulièrement au niveau de mes ventilateurs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91" y="2753247"/>
            <a:ext cx="3126897" cy="23451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91227" y="5248032"/>
            <a:ext cx="33130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r-FR" sz="2400" b="1" dirty="0">
                <a:solidFill>
                  <a:srgbClr val="FF0000"/>
                </a:solidFill>
              </a:rPr>
              <a:t>E</a:t>
            </a:r>
            <a:r>
              <a:rPr lang="fr-FR" sz="2400" b="1" dirty="0" smtClean="0">
                <a:solidFill>
                  <a:srgbClr val="FF0000"/>
                </a:solidFill>
              </a:rPr>
              <a:t>tat </a:t>
            </a:r>
            <a:r>
              <a:rPr lang="fr-FR" sz="2400" b="1" dirty="0">
                <a:solidFill>
                  <a:srgbClr val="FF0000"/>
                </a:solidFill>
              </a:rPr>
              <a:t>d'empoussièrement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561" y="3558258"/>
            <a:ext cx="735148" cy="73514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743076" y="3510334"/>
            <a:ext cx="46733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/>
              <a:t>Il convient </a:t>
            </a:r>
            <a:r>
              <a:rPr lang="fr-FR" sz="2400" dirty="0" smtClean="0"/>
              <a:t>de </a:t>
            </a:r>
            <a:r>
              <a:rPr lang="fr-FR" sz="2400" dirty="0">
                <a:solidFill>
                  <a:srgbClr val="FF0000"/>
                </a:solidFill>
              </a:rPr>
              <a:t>nettoyer les pâles </a:t>
            </a:r>
            <a:r>
              <a:rPr lang="fr-FR" sz="2400" dirty="0"/>
              <a:t>et les </a:t>
            </a:r>
            <a:r>
              <a:rPr lang="fr-FR" sz="2400" dirty="0">
                <a:solidFill>
                  <a:srgbClr val="FF0000"/>
                </a:solidFill>
              </a:rPr>
              <a:t>clapets </a:t>
            </a:r>
            <a:r>
              <a:rPr lang="fr-FR" sz="2400" dirty="0" smtClean="0">
                <a:solidFill>
                  <a:srgbClr val="FF0000"/>
                </a:solidFill>
              </a:rPr>
              <a:t>anti-retours, volets de protection et les grilles de sécurité </a:t>
            </a:r>
            <a:r>
              <a:rPr lang="fr-FR" sz="2400" dirty="0" smtClean="0"/>
              <a:t>en cours de lot si besoin et au minimum à </a:t>
            </a:r>
            <a:r>
              <a:rPr lang="fr-FR" sz="2400" dirty="0"/>
              <a:t>chaque </a:t>
            </a:r>
            <a:r>
              <a:rPr lang="fr-FR" sz="2400" dirty="0" smtClean="0"/>
              <a:t>lot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74098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vérifier </a:t>
            </a:r>
            <a:r>
              <a:rPr lang="fr-FR" altLang="fr-FR" sz="3200" b="1" i="1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régulièrement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 au niveau de mes appareils de chauffage au gaz ? (Choix Multiples)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La qualité de la combustion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L'état des raccordements au réseau de gaz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fumées rejetées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La propreté des organes du système (injecteurs, filtre à air, vannes motorisés)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10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8974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dois-je vérifier régulièrement au niveau de mes appareils de chauffage au gaz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484893" y="5252560"/>
            <a:ext cx="32419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Etat </a:t>
            </a:r>
            <a:r>
              <a:rPr lang="fr-FR" sz="2400" b="1" dirty="0">
                <a:solidFill>
                  <a:srgbClr val="FF0000"/>
                </a:solidFill>
              </a:rPr>
              <a:t>des </a:t>
            </a:r>
            <a:r>
              <a:rPr lang="fr-FR" sz="2400" b="1" dirty="0" smtClean="0">
                <a:solidFill>
                  <a:srgbClr val="FF0000"/>
                </a:solidFill>
              </a:rPr>
              <a:t>raccordements</a:t>
            </a:r>
          </a:p>
        </p:txBody>
      </p:sp>
      <p:sp>
        <p:nvSpPr>
          <p:cNvPr id="8" name="Rectangle 7"/>
          <p:cNvSpPr/>
          <p:nvPr/>
        </p:nvSpPr>
        <p:spPr>
          <a:xfrm>
            <a:off x="6440327" y="4696805"/>
            <a:ext cx="532857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La propreté des organes du </a:t>
            </a:r>
            <a:r>
              <a:rPr lang="fr-FR" sz="2400" b="1" dirty="0" smtClean="0">
                <a:solidFill>
                  <a:srgbClr val="FF0000"/>
                </a:solidFill>
              </a:rPr>
              <a:t>système </a:t>
            </a: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(</a:t>
            </a:r>
            <a:r>
              <a:rPr lang="fr-FR" sz="2400" dirty="0">
                <a:solidFill>
                  <a:srgbClr val="FF0000"/>
                </a:solidFill>
              </a:rPr>
              <a:t>injecteurs, filtre à air, vannes motorisés)</a:t>
            </a:r>
            <a:r>
              <a:rPr lang="fr-FR" sz="24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r-FR" sz="2400" b="1" dirty="0" smtClean="0"/>
              <a:t>Pour la sécurité et pour une meilleure </a:t>
            </a:r>
          </a:p>
          <a:p>
            <a:pPr algn="ctr"/>
            <a:r>
              <a:rPr lang="fr-FR" sz="2400" b="1" dirty="0"/>
              <a:t>e</a:t>
            </a:r>
            <a:r>
              <a:rPr lang="fr-FR" sz="2400" b="1" dirty="0" smtClean="0"/>
              <a:t>fficience des appareils </a:t>
            </a:r>
            <a:endParaRPr lang="fr-FR" sz="24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273" y="1900969"/>
            <a:ext cx="3624106" cy="271807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132" y="2417207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47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5756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 </a:t>
            </a: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élément me permet de calculer le </a:t>
            </a:r>
            <a:r>
              <a:rPr lang="fr-FR" altLang="fr-FR" sz="3200" dirty="0" smtClean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débit maximal d’extraction de mon bâtiment ?</a:t>
            </a:r>
            <a:endParaRPr lang="fr-FR" altLang="fr-FR" sz="3200" dirty="0">
              <a:solidFill>
                <a:srgbClr val="0FA6B6"/>
              </a:solidFill>
              <a:latin typeface="Arial Rounded MT Bold" panose="020F070403050403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55011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La Vitesse d'air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2672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L'Humidité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2672" y="4645324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La Charge animale</a:t>
            </a:r>
          </a:p>
        </p:txBody>
      </p:sp>
      <p:sp>
        <p:nvSpPr>
          <p:cNvPr id="9" name="Rectangle 8"/>
          <p:cNvSpPr/>
          <p:nvPr/>
        </p:nvSpPr>
        <p:spPr>
          <a:xfrm>
            <a:off x="2355011" y="2753845"/>
            <a:ext cx="2880000" cy="1080000"/>
          </a:xfrm>
          <a:prstGeom prst="rect">
            <a:avLst/>
          </a:prstGeom>
          <a:solidFill>
            <a:srgbClr val="38C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La Température</a:t>
            </a:r>
          </a:p>
        </p:txBody>
      </p:sp>
      <p:sp>
        <p:nvSpPr>
          <p:cNvPr id="4" name="Flèche droite 3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hlinkClick r:id="" action="ppaction://noaction" highlightClick="1"/>
          </p:cNvPr>
          <p:cNvSpPr/>
          <p:nvPr/>
        </p:nvSpPr>
        <p:spPr>
          <a:xfrm>
            <a:off x="4870579" y="5990253"/>
            <a:ext cx="2705878" cy="634481"/>
          </a:xfrm>
          <a:prstGeom prst="rect">
            <a:avLst/>
          </a:prstGeom>
          <a:solidFill>
            <a:srgbClr val="57A0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Valider votre réponse</a:t>
            </a:r>
          </a:p>
        </p:txBody>
      </p:sp>
      <p:sp>
        <p:nvSpPr>
          <p:cNvPr id="12" name="Rectangle 11">
            <a:hlinkClick r:id="" action="ppaction://customshow?id=11&amp;return=true"/>
          </p:cNvPr>
          <p:cNvSpPr/>
          <p:nvPr/>
        </p:nvSpPr>
        <p:spPr>
          <a:xfrm>
            <a:off x="180974" y="2579291"/>
            <a:ext cx="1343025" cy="600075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Réinitialiser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52872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Réponse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8" name="ZoneTexte 4"/>
          <p:cNvSpPr txBox="1">
            <a:spLocks noChangeArrowheads="1"/>
          </p:cNvSpPr>
          <p:nvPr/>
        </p:nvSpPr>
        <p:spPr bwMode="auto">
          <a:xfrm>
            <a:off x="565150" y="1162050"/>
            <a:ext cx="1066682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200" dirty="0">
                <a:solidFill>
                  <a:srgbClr val="0FA6B6"/>
                </a:solidFill>
                <a:latin typeface="Arial Rounded MT Bold" panose="020F0704030504030204" pitchFamily="34" charset="0"/>
                <a:cs typeface="Tahoma" panose="020B0604030504040204" pitchFamily="34" charset="0"/>
              </a:rPr>
              <a:t>Quel élément me permet de calculer le débit maximal d’extraction de mon bâtiment ?</a:t>
            </a:r>
          </a:p>
        </p:txBody>
      </p:sp>
      <p:sp>
        <p:nvSpPr>
          <p:cNvPr id="5" name="Flèche droite 4">
            <a:hlinkClick r:id="rId2" action="ppaction://hlinksldjump"/>
          </p:cNvPr>
          <p:cNvSpPr/>
          <p:nvPr/>
        </p:nvSpPr>
        <p:spPr>
          <a:xfrm>
            <a:off x="11297288" y="6083559"/>
            <a:ext cx="611654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>
            <a:hlinkClick r:id="rId3" action="ppaction://hlinksldjump"/>
          </p:cNvPr>
          <p:cNvSpPr/>
          <p:nvPr/>
        </p:nvSpPr>
        <p:spPr>
          <a:xfrm rot="10800000">
            <a:off x="10600061" y="6083558"/>
            <a:ext cx="631910" cy="541175"/>
          </a:xfrm>
          <a:prstGeom prst="rightArrow">
            <a:avLst/>
          </a:prstGeom>
          <a:solidFill>
            <a:srgbClr val="8BC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86730" y="2239268"/>
            <a:ext cx="115222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smtClean="0">
                <a:latin typeface="+mn-lt"/>
              </a:rPr>
              <a:t>Débit maximal d’extraction = </a:t>
            </a:r>
          </a:p>
          <a:p>
            <a:pPr algn="just"/>
            <a:r>
              <a:rPr lang="fr-FR" sz="2000" b="1" dirty="0" smtClean="0">
                <a:latin typeface="+mn-lt"/>
              </a:rPr>
              <a:t>Charge </a:t>
            </a:r>
            <a:r>
              <a:rPr lang="fr-FR" sz="2000" b="1" dirty="0">
                <a:latin typeface="+mn-lt"/>
              </a:rPr>
              <a:t>animale </a:t>
            </a:r>
            <a:r>
              <a:rPr lang="fr-FR" sz="2000" b="1" dirty="0" smtClean="0">
                <a:latin typeface="+mn-lt"/>
              </a:rPr>
              <a:t>maximale théorique </a:t>
            </a:r>
            <a:r>
              <a:rPr lang="fr-FR" sz="2000" dirty="0">
                <a:latin typeface="+mn-lt"/>
              </a:rPr>
              <a:t>(fin de phase d’Engraissement ou Maternité) x 3,5 m3/h/kg Poids Vif.</a:t>
            </a:r>
          </a:p>
          <a:p>
            <a:pPr algn="just"/>
            <a:endParaRPr lang="fr-FR" sz="2400" dirty="0">
              <a:latin typeface="+mn-lt"/>
            </a:endParaRPr>
          </a:p>
          <a:p>
            <a:pPr algn="just"/>
            <a:r>
              <a:rPr lang="fr-FR" sz="2000" dirty="0">
                <a:latin typeface="+mn-lt"/>
              </a:rPr>
              <a:t>La capacité d'extraction maximale (nombre de ventilateurs) devra correspondre à ce besoin de renouvellement maximal. Le tableau suivant permet d'avoir une estimation de cette capacité</a:t>
            </a:r>
          </a:p>
        </p:txBody>
      </p:sp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491255"/>
              </p:ext>
            </p:extLst>
          </p:nvPr>
        </p:nvGraphicFramePr>
        <p:xfrm>
          <a:off x="1768562" y="4206654"/>
          <a:ext cx="3980147" cy="2418080"/>
        </p:xfrm>
        <a:graphic>
          <a:graphicData uri="http://schemas.openxmlformats.org/drawingml/2006/table">
            <a:tbl>
              <a:tblPr/>
              <a:tblGrid>
                <a:gridCol w="2765392">
                  <a:extLst>
                    <a:ext uri="{9D8B030D-6E8A-4147-A177-3AD203B41FA5}">
                      <a16:colId xmlns:a16="http://schemas.microsoft.com/office/drawing/2014/main" val="3884512242"/>
                    </a:ext>
                  </a:extLst>
                </a:gridCol>
                <a:gridCol w="1214755">
                  <a:extLst>
                    <a:ext uri="{9D8B030D-6E8A-4147-A177-3AD203B41FA5}">
                      <a16:colId xmlns:a16="http://schemas.microsoft.com/office/drawing/2014/main" val="1996615612"/>
                    </a:ext>
                  </a:extLst>
                </a:gridCol>
              </a:tblGrid>
              <a:tr h="304584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b="1" kern="12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Diamètre du ventilateur (mm)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Débit (m</a:t>
                      </a:r>
                      <a:r>
                        <a:rPr lang="fr-FR" sz="1600" b="1" baseline="300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fr-FR" sz="16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/h)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2171372"/>
                  </a:ext>
                </a:extLst>
              </a:tr>
              <a:tr h="32458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2800*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872149"/>
                  </a:ext>
                </a:extLst>
              </a:tr>
              <a:tr h="304584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4000*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3702692"/>
                  </a:ext>
                </a:extLst>
              </a:tr>
              <a:tr h="304584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253420"/>
                  </a:ext>
                </a:extLst>
              </a:tr>
              <a:tr h="31268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6500*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3124384"/>
                  </a:ext>
                </a:extLst>
              </a:tr>
              <a:tr h="304584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560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9000*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4241205"/>
                  </a:ext>
                </a:extLst>
              </a:tr>
              <a:tr h="304584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630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9700*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8092685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8F5CB509-0DB3-4D4F-A8B2-050744AB8F31}"/>
              </a:ext>
            </a:extLst>
          </p:cNvPr>
          <p:cNvSpPr/>
          <p:nvPr/>
        </p:nvSpPr>
        <p:spPr>
          <a:xfrm>
            <a:off x="6260419" y="4778424"/>
            <a:ext cx="43396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t" hangingPunct="1">
              <a:spcBef>
                <a:spcPts val="0"/>
              </a:spcBef>
              <a:spcAft>
                <a:spcPts val="0"/>
              </a:spcAft>
            </a:pPr>
            <a:r>
              <a:rPr lang="fr-FR" sz="1600" dirty="0">
                <a:solidFill>
                  <a:schemeClr val="bg1">
                    <a:lumMod val="50000"/>
                  </a:schemeClr>
                </a:solidFill>
              </a:rPr>
              <a:t>* : données indicatives. Les données théoriques et réelles peuvent varier selon matériel en place.</a:t>
            </a:r>
          </a:p>
        </p:txBody>
      </p:sp>
    </p:spTree>
    <p:extLst>
      <p:ext uri="{BB962C8B-B14F-4D97-AF65-F5344CB8AC3E}">
        <p14:creationId xmlns:p14="http://schemas.microsoft.com/office/powerpoint/2010/main" val="16315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/>
          <a:lstStyle/>
          <a:p>
            <a:r>
              <a:rPr lang="fr-FR" dirty="0"/>
              <a:t>Merci d’avoir participé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470354"/>
            <a:ext cx="9144000" cy="2545265"/>
          </a:xfrm>
        </p:spPr>
        <p:txBody>
          <a:bodyPr anchor="ctr" anchorCtr="0"/>
          <a:lstStyle/>
          <a:p>
            <a:pPr algn="l"/>
            <a:r>
              <a:rPr lang="fr-FR" sz="1800" dirty="0"/>
              <a:t>Contact : Gaëtan LAVAL, </a:t>
            </a:r>
            <a:r>
              <a:rPr lang="fr-FR" sz="1800" dirty="0">
                <a:hlinkClick r:id="rId2"/>
              </a:rPr>
              <a:t>laval@itavi.asso.fr</a:t>
            </a:r>
            <a:r>
              <a:rPr lang="fr-FR" sz="1800" dirty="0"/>
              <a:t>, Ingénieur à </a:t>
            </a:r>
            <a:r>
              <a:rPr lang="fr-FR" sz="1800" dirty="0" smtClean="0"/>
              <a:t>l’ITAVI</a:t>
            </a:r>
          </a:p>
          <a:p>
            <a:pPr algn="l"/>
            <a:endParaRPr lang="fr-FR" sz="1800" dirty="0" smtClean="0"/>
          </a:p>
          <a:p>
            <a:pPr algn="l"/>
            <a:endParaRPr lang="fr-FR" sz="1800" dirty="0"/>
          </a:p>
          <a:p>
            <a:pPr algn="l"/>
            <a:endParaRPr lang="fr-FR" sz="1800" dirty="0" smtClean="0"/>
          </a:p>
          <a:p>
            <a:pPr algn="l"/>
            <a:r>
              <a:rPr lang="fr-FR" sz="1800" dirty="0" smtClean="0"/>
              <a:t>Ressources : </a:t>
            </a:r>
            <a:r>
              <a:rPr lang="fr-FR" sz="1800" dirty="0" smtClean="0">
                <a:hlinkClick r:id="rId3"/>
              </a:rPr>
              <a:t>Plaquette </a:t>
            </a:r>
            <a:r>
              <a:rPr lang="fr-FR" sz="1800" dirty="0" err="1" smtClean="0">
                <a:hlinkClick r:id="rId3"/>
              </a:rPr>
              <a:t>Ambilap</a:t>
            </a:r>
            <a:endParaRPr lang="fr-FR" sz="1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919" y="4064014"/>
            <a:ext cx="1464161" cy="206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8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</TotalTime>
  <Words>1357</Words>
  <Application>Microsoft Office PowerPoint</Application>
  <PresentationFormat>Grand écran</PresentationFormat>
  <Paragraphs>267</Paragraphs>
  <Slides>28</Slides>
  <Notes>3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  <vt:variant>
        <vt:lpstr>Diaporamas personnalisés</vt:lpstr>
      </vt:variant>
      <vt:variant>
        <vt:i4>25</vt:i4>
      </vt:variant>
    </vt:vector>
  </HeadingPairs>
  <TitlesOfParts>
    <vt:vector size="61" baseType="lpstr">
      <vt:lpstr>Arial</vt:lpstr>
      <vt:lpstr>Arial Rounded MT Bold</vt:lpstr>
      <vt:lpstr>Calibri</vt:lpstr>
      <vt:lpstr>Calibri Light</vt:lpstr>
      <vt:lpstr>Tahoma</vt:lpstr>
      <vt:lpstr>Times New Roman</vt:lpstr>
      <vt:lpstr>Wingdings</vt:lpstr>
      <vt:lpstr>Thème Office</vt:lpstr>
      <vt:lpstr>Tutoriel Interactif Ambiance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d’avoir participé</vt:lpstr>
      <vt:lpstr>Question_1</vt:lpstr>
      <vt:lpstr>Question_2</vt:lpstr>
      <vt:lpstr>Question_3</vt:lpstr>
      <vt:lpstr>Question_4</vt:lpstr>
      <vt:lpstr>Question_5</vt:lpstr>
      <vt:lpstr>Question_6</vt:lpstr>
      <vt:lpstr>Question_7</vt:lpstr>
      <vt:lpstr>Question_8</vt:lpstr>
      <vt:lpstr>Question_9</vt:lpstr>
      <vt:lpstr>Question_10</vt:lpstr>
      <vt:lpstr>Question_11</vt:lpstr>
      <vt:lpstr>Question_12</vt:lpstr>
      <vt:lpstr>Question_6_bis</vt:lpstr>
      <vt:lpstr>Reponse_6</vt:lpstr>
      <vt:lpstr>Reponse_1</vt:lpstr>
      <vt:lpstr>Reponse_2</vt:lpstr>
      <vt:lpstr>Reponse_3</vt:lpstr>
      <vt:lpstr>Reponse_4</vt:lpstr>
      <vt:lpstr>Reponse_5</vt:lpstr>
      <vt:lpstr>Reponse_7</vt:lpstr>
      <vt:lpstr>Reponse_8</vt:lpstr>
      <vt:lpstr>Reponse_9</vt:lpstr>
      <vt:lpstr>Reponse_10</vt:lpstr>
      <vt:lpstr>Reponse_11</vt:lpstr>
      <vt:lpstr>Reponse_12</vt:lpstr>
    </vt:vector>
  </TitlesOfParts>
  <Company>INRA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A. Travel</dc:creator>
  <cp:lastModifiedBy>Gaetan GL. LAVAL</cp:lastModifiedBy>
  <cp:revision>206</cp:revision>
  <dcterms:created xsi:type="dcterms:W3CDTF">2019-07-16T06:59:28Z</dcterms:created>
  <dcterms:modified xsi:type="dcterms:W3CDTF">2020-05-25T15:21:32Z</dcterms:modified>
</cp:coreProperties>
</file>