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8" r:id="rId2"/>
  </p:sldIdLst>
  <p:sldSz cx="30275213" cy="42803763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2" userDrawn="1">
          <p15:clr>
            <a:srgbClr val="A4A3A4"/>
          </p15:clr>
        </p15:guide>
        <p15:guide id="2" pos="95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FE9"/>
    <a:srgbClr val="E7EDEE"/>
    <a:srgbClr val="E6C000"/>
    <a:srgbClr val="FABB27"/>
    <a:srgbClr val="5F555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25" d="100"/>
          <a:sy n="25" d="100"/>
        </p:scale>
        <p:origin x="1432" y="-3580"/>
      </p:cViewPr>
      <p:guideLst>
        <p:guide orient="horz" pos="13482"/>
        <p:guide pos="95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37" y="508257"/>
            <a:ext cx="5758323" cy="1901138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6299200" y="1295918"/>
            <a:ext cx="23075900" cy="2226955"/>
          </a:xfrm>
        </p:spPr>
        <p:txBody>
          <a:bodyPr anchor="ctr">
            <a:normAutofit/>
          </a:bodyPr>
          <a:lstStyle>
            <a:lvl1pPr algn="ctr">
              <a:defRPr sz="8800"/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1" hasCustomPrompt="1"/>
          </p:nvPr>
        </p:nvSpPr>
        <p:spPr>
          <a:xfrm>
            <a:off x="601764" y="12393842"/>
            <a:ext cx="14828737" cy="5807869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>
            <a:lvl1pPr marL="0" indent="0">
              <a:buNone/>
              <a:defRPr lang="fr-FR" sz="452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35837" indent="0">
              <a:buNone/>
              <a:defRPr sz="3785"/>
            </a:lvl2pPr>
            <a:lvl3pPr marL="2471674" indent="0">
              <a:buNone/>
              <a:defRPr sz="3244"/>
            </a:lvl3pPr>
            <a:lvl4pPr marL="3707511" indent="0">
              <a:buNone/>
              <a:defRPr sz="2703"/>
            </a:lvl4pPr>
            <a:lvl5pPr marL="4943348" indent="0">
              <a:buNone/>
              <a:defRPr sz="2703"/>
            </a:lvl5pPr>
            <a:lvl6pPr marL="6179185" indent="0">
              <a:buNone/>
              <a:defRPr sz="2703"/>
            </a:lvl6pPr>
            <a:lvl7pPr marL="7415022" indent="0">
              <a:buNone/>
              <a:defRPr sz="2703"/>
            </a:lvl7pPr>
            <a:lvl8pPr marL="8650859" indent="0">
              <a:buNone/>
              <a:defRPr sz="2703"/>
            </a:lvl8pPr>
            <a:lvl9pPr marL="9886696" indent="0">
              <a:buNone/>
              <a:defRPr sz="2703"/>
            </a:lvl9pPr>
          </a:lstStyle>
          <a:p>
            <a:pPr marL="0" lvl="0" indent="0" algn="l" defTabSz="382814" rtl="0" eaLnBrk="1" latinLnBrk="0" hangingPunct="1">
              <a:buNone/>
            </a:pPr>
            <a:r>
              <a:rPr lang="fr-FR" dirty="0" smtClean="0"/>
              <a:t>Ecrire ici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2" hasCustomPrompt="1"/>
          </p:nvPr>
        </p:nvSpPr>
        <p:spPr>
          <a:xfrm>
            <a:off x="16173450" y="12393842"/>
            <a:ext cx="13201650" cy="5807869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>
            <a:lvl1pPr marL="0" indent="0">
              <a:buNone/>
              <a:defRPr lang="fr-FR" sz="452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35837" indent="0">
              <a:buNone/>
              <a:defRPr sz="3785"/>
            </a:lvl2pPr>
            <a:lvl3pPr marL="2471674" indent="0">
              <a:buNone/>
              <a:defRPr sz="3244"/>
            </a:lvl3pPr>
            <a:lvl4pPr marL="3707511" indent="0">
              <a:buNone/>
              <a:defRPr sz="2703"/>
            </a:lvl4pPr>
            <a:lvl5pPr marL="4943348" indent="0">
              <a:buNone/>
              <a:defRPr sz="2703"/>
            </a:lvl5pPr>
            <a:lvl6pPr marL="6179185" indent="0">
              <a:buNone/>
              <a:defRPr sz="2703"/>
            </a:lvl6pPr>
            <a:lvl7pPr marL="7415022" indent="0">
              <a:buNone/>
              <a:defRPr sz="2703"/>
            </a:lvl7pPr>
            <a:lvl8pPr marL="8650859" indent="0">
              <a:buNone/>
              <a:defRPr sz="2703"/>
            </a:lvl8pPr>
            <a:lvl9pPr marL="9886696" indent="0">
              <a:buNone/>
              <a:defRPr sz="2703"/>
            </a:lvl9pPr>
          </a:lstStyle>
          <a:p>
            <a:pPr marL="0" lvl="0" indent="0" algn="l" defTabSz="382814" rtl="0" eaLnBrk="1" latinLnBrk="0" hangingPunct="1">
              <a:buNone/>
            </a:pPr>
            <a:r>
              <a:rPr lang="fr-FR" dirty="0" smtClean="0"/>
              <a:t>Ecrire ici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23" hasCustomPrompt="1"/>
          </p:nvPr>
        </p:nvSpPr>
        <p:spPr>
          <a:xfrm>
            <a:off x="601764" y="19938390"/>
            <a:ext cx="28773335" cy="14580122"/>
          </a:xfrm>
          <a:noFill/>
          <a:ln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lang="fr-FR" sz="452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35837" indent="0">
              <a:buNone/>
              <a:defRPr sz="3785"/>
            </a:lvl2pPr>
            <a:lvl3pPr marL="2471674" indent="0">
              <a:buNone/>
              <a:defRPr sz="3244"/>
            </a:lvl3pPr>
            <a:lvl4pPr marL="3707511" indent="0">
              <a:buNone/>
              <a:defRPr sz="2703"/>
            </a:lvl4pPr>
            <a:lvl5pPr marL="4943348" indent="0">
              <a:buNone/>
              <a:defRPr sz="2703"/>
            </a:lvl5pPr>
            <a:lvl6pPr marL="6179185" indent="0">
              <a:buNone/>
              <a:defRPr sz="2703"/>
            </a:lvl6pPr>
            <a:lvl7pPr marL="7415022" indent="0">
              <a:buNone/>
              <a:defRPr sz="2703"/>
            </a:lvl7pPr>
            <a:lvl8pPr marL="8650859" indent="0">
              <a:buNone/>
              <a:defRPr sz="2703"/>
            </a:lvl8pPr>
            <a:lvl9pPr marL="9886696" indent="0">
              <a:buNone/>
              <a:defRPr sz="2703"/>
            </a:lvl9pPr>
          </a:lstStyle>
          <a:p>
            <a:pPr marL="0" lvl="0" indent="0" algn="l" defTabSz="382814" rtl="0" eaLnBrk="1" latinLnBrk="0" hangingPunct="1">
              <a:buNone/>
            </a:pPr>
            <a:r>
              <a:rPr lang="fr-FR" dirty="0" smtClean="0"/>
              <a:t>Ecrire ici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4" hasCustomPrompt="1"/>
          </p:nvPr>
        </p:nvSpPr>
        <p:spPr>
          <a:xfrm>
            <a:off x="601765" y="36073529"/>
            <a:ext cx="28773336" cy="2925139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fr-FR" sz="452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35837" indent="0">
              <a:buNone/>
              <a:defRPr sz="3785"/>
            </a:lvl2pPr>
            <a:lvl3pPr marL="2471674" indent="0">
              <a:buNone/>
              <a:defRPr sz="3244"/>
            </a:lvl3pPr>
            <a:lvl4pPr marL="3707511" indent="0">
              <a:buNone/>
              <a:defRPr sz="2703"/>
            </a:lvl4pPr>
            <a:lvl5pPr marL="4943348" indent="0">
              <a:buNone/>
              <a:defRPr sz="2703"/>
            </a:lvl5pPr>
            <a:lvl6pPr marL="6179185" indent="0">
              <a:buNone/>
              <a:defRPr sz="2703"/>
            </a:lvl6pPr>
            <a:lvl7pPr marL="7415022" indent="0">
              <a:buNone/>
              <a:defRPr sz="2703"/>
            </a:lvl7pPr>
            <a:lvl8pPr marL="8650859" indent="0">
              <a:buNone/>
              <a:defRPr sz="2703"/>
            </a:lvl8pPr>
            <a:lvl9pPr marL="9886696" indent="0">
              <a:buNone/>
              <a:defRPr sz="2703"/>
            </a:lvl9pPr>
          </a:lstStyle>
          <a:p>
            <a:pPr marL="0" lvl="0" indent="0" algn="l" defTabSz="382814" rtl="0" eaLnBrk="1" latinLnBrk="0" hangingPunct="1">
              <a:buNone/>
            </a:pPr>
            <a:r>
              <a:rPr lang="fr-FR" dirty="0" smtClean="0"/>
              <a:t>Ecrire ici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5" hasCustomPrompt="1"/>
          </p:nvPr>
        </p:nvSpPr>
        <p:spPr>
          <a:xfrm>
            <a:off x="601765" y="7088541"/>
            <a:ext cx="28773336" cy="3750284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fr-FR" sz="452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35837" indent="0">
              <a:buNone/>
              <a:defRPr sz="3785"/>
            </a:lvl2pPr>
            <a:lvl3pPr marL="2471674" indent="0">
              <a:buNone/>
              <a:defRPr sz="3244"/>
            </a:lvl3pPr>
            <a:lvl4pPr marL="3707511" indent="0">
              <a:buNone/>
              <a:defRPr sz="2703"/>
            </a:lvl4pPr>
            <a:lvl5pPr marL="4943348" indent="0">
              <a:buNone/>
              <a:defRPr sz="2703"/>
            </a:lvl5pPr>
            <a:lvl6pPr marL="6179185" indent="0">
              <a:buNone/>
              <a:defRPr sz="2703"/>
            </a:lvl6pPr>
            <a:lvl7pPr marL="7415022" indent="0">
              <a:buNone/>
              <a:defRPr sz="2703"/>
            </a:lvl7pPr>
            <a:lvl8pPr marL="8650859" indent="0">
              <a:buNone/>
              <a:defRPr sz="2703"/>
            </a:lvl8pPr>
            <a:lvl9pPr marL="9886696" indent="0">
              <a:buNone/>
              <a:defRPr sz="2703"/>
            </a:lvl9pPr>
          </a:lstStyle>
          <a:p>
            <a:pPr marL="0" lvl="0" indent="0" algn="l" defTabSz="382814" rtl="0" eaLnBrk="1" latinLnBrk="0" hangingPunct="1">
              <a:buNone/>
            </a:pPr>
            <a:r>
              <a:rPr lang="fr-FR" dirty="0" smtClean="0"/>
              <a:t>Contexte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6" hasCustomPrompt="1"/>
          </p:nvPr>
        </p:nvSpPr>
        <p:spPr>
          <a:xfrm>
            <a:off x="601764" y="39522381"/>
            <a:ext cx="24675812" cy="2559871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fr-FR" sz="4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35837" indent="0">
              <a:buNone/>
              <a:defRPr sz="3785"/>
            </a:lvl2pPr>
            <a:lvl3pPr marL="2471674" indent="0">
              <a:buNone/>
              <a:defRPr sz="3244"/>
            </a:lvl3pPr>
            <a:lvl4pPr marL="3707511" indent="0">
              <a:buNone/>
              <a:defRPr sz="2703"/>
            </a:lvl4pPr>
            <a:lvl5pPr marL="4943348" indent="0">
              <a:buNone/>
              <a:defRPr sz="2703"/>
            </a:lvl5pPr>
            <a:lvl6pPr marL="6179185" indent="0">
              <a:buNone/>
              <a:defRPr sz="2703"/>
            </a:lvl6pPr>
            <a:lvl7pPr marL="7415022" indent="0">
              <a:buNone/>
              <a:defRPr sz="2703"/>
            </a:lvl7pPr>
            <a:lvl8pPr marL="8650859" indent="0">
              <a:buNone/>
              <a:defRPr sz="2703"/>
            </a:lvl8pPr>
            <a:lvl9pPr marL="9886696" indent="0">
              <a:buNone/>
              <a:defRPr sz="2703"/>
            </a:lvl9pPr>
          </a:lstStyle>
          <a:p>
            <a:pPr marL="0" lvl="0" indent="0" algn="l" defTabSz="382814" rtl="0" eaLnBrk="1" latinLnBrk="0" hangingPunct="1">
              <a:buNone/>
            </a:pPr>
            <a:r>
              <a:rPr lang="fr-FR" dirty="0" smtClean="0"/>
              <a:t>Ecrire ici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53" b="-3073"/>
          <a:stretch/>
        </p:blipFill>
        <p:spPr>
          <a:xfrm>
            <a:off x="25671933" y="40833657"/>
            <a:ext cx="4603280" cy="1970106"/>
          </a:xfrm>
          <a:prstGeom prst="rect">
            <a:avLst/>
          </a:prstGeom>
        </p:spPr>
      </p:pic>
      <p:sp>
        <p:nvSpPr>
          <p:cNvPr id="24" name="Text Placeholder 3"/>
          <p:cNvSpPr>
            <a:spLocks noGrp="1"/>
          </p:cNvSpPr>
          <p:nvPr>
            <p:ph type="body" sz="half" idx="27" hasCustomPrompt="1"/>
          </p:nvPr>
        </p:nvSpPr>
        <p:spPr>
          <a:xfrm>
            <a:off x="6299200" y="3621230"/>
            <a:ext cx="23075900" cy="1525992"/>
          </a:xfrm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lang="fr-FR" sz="3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35837" indent="0">
              <a:buNone/>
              <a:defRPr sz="3785"/>
            </a:lvl2pPr>
            <a:lvl3pPr marL="2471674" indent="0">
              <a:buNone/>
              <a:defRPr sz="3244"/>
            </a:lvl3pPr>
            <a:lvl4pPr marL="3707511" indent="0">
              <a:buNone/>
              <a:defRPr sz="2703"/>
            </a:lvl4pPr>
            <a:lvl5pPr marL="4943348" indent="0">
              <a:buNone/>
              <a:defRPr sz="2703"/>
            </a:lvl5pPr>
            <a:lvl6pPr marL="6179185" indent="0">
              <a:buNone/>
              <a:defRPr sz="2703"/>
            </a:lvl6pPr>
            <a:lvl7pPr marL="7415022" indent="0">
              <a:buNone/>
              <a:defRPr sz="2703"/>
            </a:lvl7pPr>
            <a:lvl8pPr marL="8650859" indent="0">
              <a:buNone/>
              <a:defRPr sz="2703"/>
            </a:lvl8pPr>
            <a:lvl9pPr marL="9886696" indent="0">
              <a:buNone/>
              <a:defRPr sz="2703"/>
            </a:lvl9pPr>
          </a:lstStyle>
          <a:p>
            <a:pPr marL="0" lvl="0" indent="0" algn="l" defTabSz="382814" rtl="0" eaLnBrk="1" latinLnBrk="0" hangingPunct="1">
              <a:buNone/>
            </a:pPr>
            <a:r>
              <a:rPr lang="fr-FR" dirty="0" smtClean="0"/>
              <a:t>auteur et </a:t>
            </a:r>
            <a:r>
              <a:rPr lang="fr-FR" dirty="0" err="1" smtClean="0"/>
              <a:t>co</a:t>
            </a:r>
            <a:r>
              <a:rPr lang="fr-FR" dirty="0" smtClean="0"/>
              <a:t> auteurs</a:t>
            </a:r>
          </a:p>
        </p:txBody>
      </p:sp>
      <p:sp>
        <p:nvSpPr>
          <p:cNvPr id="26" name="Espace réservé pour une image  25"/>
          <p:cNvSpPr>
            <a:spLocks noGrp="1"/>
          </p:cNvSpPr>
          <p:nvPr>
            <p:ph type="pic" sz="quarter" idx="28"/>
          </p:nvPr>
        </p:nvSpPr>
        <p:spPr>
          <a:xfrm>
            <a:off x="1574924" y="2476617"/>
            <a:ext cx="3089271" cy="2737827"/>
          </a:xfrm>
          <a:ln>
            <a:solidFill>
              <a:srgbClr val="F4EFE9"/>
            </a:solidFill>
          </a:ln>
        </p:spPr>
        <p:txBody>
          <a:bodyPr>
            <a:normAutofit/>
          </a:bodyPr>
          <a:lstStyle>
            <a:lvl1pPr>
              <a:defRPr sz="3600"/>
            </a:lvl1pPr>
          </a:lstStyle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64" y="5609795"/>
            <a:ext cx="1404081" cy="1404081"/>
          </a:xfrm>
          <a:prstGeom prst="rect">
            <a:avLst/>
          </a:prstGeom>
        </p:spPr>
      </p:pic>
      <p:sp>
        <p:nvSpPr>
          <p:cNvPr id="4" name="ZoneTexte 3"/>
          <p:cNvSpPr txBox="1"/>
          <p:nvPr userDrawn="1"/>
        </p:nvSpPr>
        <p:spPr>
          <a:xfrm>
            <a:off x="2005844" y="5975063"/>
            <a:ext cx="41126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 smtClean="0">
                <a:solidFill>
                  <a:schemeClr val="tx1"/>
                </a:solidFill>
              </a:rPr>
              <a:t>Contexte</a:t>
            </a:r>
            <a:endParaRPr lang="fr-FR" sz="4400" b="1" dirty="0">
              <a:solidFill>
                <a:schemeClr val="tx1"/>
              </a:solidFill>
            </a:endParaRPr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64" y="10989761"/>
            <a:ext cx="1404081" cy="1404081"/>
          </a:xfrm>
          <a:prstGeom prst="rect">
            <a:avLst/>
          </a:prstGeom>
        </p:spPr>
      </p:pic>
      <p:sp>
        <p:nvSpPr>
          <p:cNvPr id="23" name="ZoneTexte 22"/>
          <p:cNvSpPr txBox="1"/>
          <p:nvPr userDrawn="1"/>
        </p:nvSpPr>
        <p:spPr>
          <a:xfrm>
            <a:off x="2005844" y="11355029"/>
            <a:ext cx="41126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 smtClean="0">
                <a:solidFill>
                  <a:schemeClr val="tx1"/>
                </a:solidFill>
              </a:rPr>
              <a:t>Objectifs</a:t>
            </a:r>
            <a:endParaRPr lang="fr-FR" sz="4400" b="1" dirty="0">
              <a:solidFill>
                <a:schemeClr val="tx1"/>
              </a:solidFill>
            </a:endParaRPr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7650" y="10989761"/>
            <a:ext cx="1404081" cy="1404081"/>
          </a:xfrm>
          <a:prstGeom prst="rect">
            <a:avLst/>
          </a:prstGeom>
        </p:spPr>
      </p:pic>
      <p:sp>
        <p:nvSpPr>
          <p:cNvPr id="27" name="ZoneTexte 26"/>
          <p:cNvSpPr txBox="1"/>
          <p:nvPr userDrawn="1"/>
        </p:nvSpPr>
        <p:spPr>
          <a:xfrm>
            <a:off x="2186585" y="18857279"/>
            <a:ext cx="41126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 smtClean="0">
                <a:solidFill>
                  <a:schemeClr val="tx1"/>
                </a:solidFill>
              </a:rPr>
              <a:t>Résultats</a:t>
            </a:r>
            <a:endParaRPr lang="fr-FR" sz="4400" b="1" dirty="0">
              <a:solidFill>
                <a:schemeClr val="tx1"/>
              </a:solidFill>
            </a:endParaRPr>
          </a:p>
        </p:txBody>
      </p:sp>
      <p:pic>
        <p:nvPicPr>
          <p:cNvPr id="28" name="Image 2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34" y="34599110"/>
            <a:ext cx="1404081" cy="1404081"/>
          </a:xfrm>
          <a:prstGeom prst="rect">
            <a:avLst/>
          </a:prstGeom>
        </p:spPr>
      </p:pic>
      <p:sp>
        <p:nvSpPr>
          <p:cNvPr id="29" name="ZoneTexte 28"/>
          <p:cNvSpPr txBox="1"/>
          <p:nvPr userDrawn="1"/>
        </p:nvSpPr>
        <p:spPr>
          <a:xfrm>
            <a:off x="1898014" y="34964378"/>
            <a:ext cx="10141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 smtClean="0">
                <a:solidFill>
                  <a:schemeClr val="tx1"/>
                </a:solidFill>
              </a:rPr>
              <a:t>Conclusion et Perspectives</a:t>
            </a:r>
            <a:endParaRPr lang="fr-FR" sz="4400" b="1" dirty="0">
              <a:solidFill>
                <a:schemeClr val="tx1"/>
              </a:solidFill>
            </a:endParaRPr>
          </a:p>
        </p:txBody>
      </p:sp>
      <p:pic>
        <p:nvPicPr>
          <p:cNvPr id="30" name="Image 2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34" y="18471083"/>
            <a:ext cx="1404081" cy="1404081"/>
          </a:xfrm>
          <a:prstGeom prst="rect">
            <a:avLst/>
          </a:prstGeom>
        </p:spPr>
      </p:pic>
      <p:sp>
        <p:nvSpPr>
          <p:cNvPr id="31" name="ZoneTexte 30"/>
          <p:cNvSpPr txBox="1"/>
          <p:nvPr userDrawn="1"/>
        </p:nvSpPr>
        <p:spPr>
          <a:xfrm>
            <a:off x="15621731" y="11310711"/>
            <a:ext cx="41126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 smtClean="0">
                <a:solidFill>
                  <a:schemeClr val="tx1"/>
                </a:solidFill>
              </a:rPr>
              <a:t>Méthode</a:t>
            </a:r>
            <a:endParaRPr lang="fr-FR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841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37" y="508257"/>
            <a:ext cx="5758323" cy="1901138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6299200" y="1295918"/>
            <a:ext cx="23075900" cy="2226955"/>
          </a:xfrm>
        </p:spPr>
        <p:txBody>
          <a:bodyPr anchor="ctr">
            <a:normAutofit/>
          </a:bodyPr>
          <a:lstStyle>
            <a:lvl1pPr algn="ctr">
              <a:defRPr sz="8800"/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1" hasCustomPrompt="1"/>
          </p:nvPr>
        </p:nvSpPr>
        <p:spPr>
          <a:xfrm>
            <a:off x="601764" y="11727806"/>
            <a:ext cx="14828737" cy="6473905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fr-FR" sz="452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35837" indent="0">
              <a:buNone/>
              <a:defRPr sz="3785"/>
            </a:lvl2pPr>
            <a:lvl3pPr marL="2471674" indent="0">
              <a:buNone/>
              <a:defRPr sz="3244"/>
            </a:lvl3pPr>
            <a:lvl4pPr marL="3707511" indent="0">
              <a:buNone/>
              <a:defRPr sz="2703"/>
            </a:lvl4pPr>
            <a:lvl5pPr marL="4943348" indent="0">
              <a:buNone/>
              <a:defRPr sz="2703"/>
            </a:lvl5pPr>
            <a:lvl6pPr marL="6179185" indent="0">
              <a:buNone/>
              <a:defRPr sz="2703"/>
            </a:lvl6pPr>
            <a:lvl7pPr marL="7415022" indent="0">
              <a:buNone/>
              <a:defRPr sz="2703"/>
            </a:lvl7pPr>
            <a:lvl8pPr marL="8650859" indent="0">
              <a:buNone/>
              <a:defRPr sz="2703"/>
            </a:lvl8pPr>
            <a:lvl9pPr marL="9886696" indent="0">
              <a:buNone/>
              <a:defRPr sz="2703"/>
            </a:lvl9pPr>
          </a:lstStyle>
          <a:p>
            <a:pPr marL="0" lvl="0" indent="0" algn="l" defTabSz="382814" rtl="0" eaLnBrk="1" latinLnBrk="0" hangingPunct="1">
              <a:buNone/>
            </a:pPr>
            <a:r>
              <a:rPr lang="fr-FR" dirty="0" smtClean="0"/>
              <a:t>Ecrire ici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2" hasCustomPrompt="1"/>
          </p:nvPr>
        </p:nvSpPr>
        <p:spPr>
          <a:xfrm>
            <a:off x="16173450" y="11727806"/>
            <a:ext cx="13201650" cy="23705194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fr-FR" sz="452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35837" indent="0">
              <a:buNone/>
              <a:defRPr sz="3785"/>
            </a:lvl2pPr>
            <a:lvl3pPr marL="2471674" indent="0">
              <a:buNone/>
              <a:defRPr sz="3244"/>
            </a:lvl3pPr>
            <a:lvl4pPr marL="3707511" indent="0">
              <a:buNone/>
              <a:defRPr sz="2703"/>
            </a:lvl4pPr>
            <a:lvl5pPr marL="4943348" indent="0">
              <a:buNone/>
              <a:defRPr sz="2703"/>
            </a:lvl5pPr>
            <a:lvl6pPr marL="6179185" indent="0">
              <a:buNone/>
              <a:defRPr sz="2703"/>
            </a:lvl6pPr>
            <a:lvl7pPr marL="7415022" indent="0">
              <a:buNone/>
              <a:defRPr sz="2703"/>
            </a:lvl7pPr>
            <a:lvl8pPr marL="8650859" indent="0">
              <a:buNone/>
              <a:defRPr sz="2703"/>
            </a:lvl8pPr>
            <a:lvl9pPr marL="9886696" indent="0">
              <a:buNone/>
              <a:defRPr sz="2703"/>
            </a:lvl9pPr>
          </a:lstStyle>
          <a:p>
            <a:pPr marL="0" lvl="0" indent="0" algn="l" defTabSz="382814" rtl="0" eaLnBrk="1" latinLnBrk="0" hangingPunct="1">
              <a:buNone/>
            </a:pPr>
            <a:r>
              <a:rPr lang="fr-FR" dirty="0" smtClean="0"/>
              <a:t>Ecrire ici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23" hasCustomPrompt="1"/>
          </p:nvPr>
        </p:nvSpPr>
        <p:spPr>
          <a:xfrm>
            <a:off x="601765" y="18842240"/>
            <a:ext cx="14828736" cy="16590760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fr-FR" sz="452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35837" indent="0">
              <a:buNone/>
              <a:defRPr sz="3785"/>
            </a:lvl2pPr>
            <a:lvl3pPr marL="2471674" indent="0">
              <a:buNone/>
              <a:defRPr sz="3244"/>
            </a:lvl3pPr>
            <a:lvl4pPr marL="3707511" indent="0">
              <a:buNone/>
              <a:defRPr sz="2703"/>
            </a:lvl4pPr>
            <a:lvl5pPr marL="4943348" indent="0">
              <a:buNone/>
              <a:defRPr sz="2703"/>
            </a:lvl5pPr>
            <a:lvl6pPr marL="6179185" indent="0">
              <a:buNone/>
              <a:defRPr sz="2703"/>
            </a:lvl6pPr>
            <a:lvl7pPr marL="7415022" indent="0">
              <a:buNone/>
              <a:defRPr sz="2703"/>
            </a:lvl7pPr>
            <a:lvl8pPr marL="8650859" indent="0">
              <a:buNone/>
              <a:defRPr sz="2703"/>
            </a:lvl8pPr>
            <a:lvl9pPr marL="9886696" indent="0">
              <a:buNone/>
              <a:defRPr sz="2703"/>
            </a:lvl9pPr>
          </a:lstStyle>
          <a:p>
            <a:pPr marL="0" lvl="0" indent="0" algn="l" defTabSz="382814" rtl="0" eaLnBrk="1" latinLnBrk="0" hangingPunct="1">
              <a:buNone/>
            </a:pPr>
            <a:r>
              <a:rPr lang="fr-FR" dirty="0" smtClean="0"/>
              <a:t>Ecrire ici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4" hasCustomPrompt="1"/>
          </p:nvPr>
        </p:nvSpPr>
        <p:spPr>
          <a:xfrm>
            <a:off x="601765" y="36073529"/>
            <a:ext cx="28773336" cy="2559871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fr-FR" sz="452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35837" indent="0">
              <a:buNone/>
              <a:defRPr sz="3785"/>
            </a:lvl2pPr>
            <a:lvl3pPr marL="2471674" indent="0">
              <a:buNone/>
              <a:defRPr sz="3244"/>
            </a:lvl3pPr>
            <a:lvl4pPr marL="3707511" indent="0">
              <a:buNone/>
              <a:defRPr sz="2703"/>
            </a:lvl4pPr>
            <a:lvl5pPr marL="4943348" indent="0">
              <a:buNone/>
              <a:defRPr sz="2703"/>
            </a:lvl5pPr>
            <a:lvl6pPr marL="6179185" indent="0">
              <a:buNone/>
              <a:defRPr sz="2703"/>
            </a:lvl6pPr>
            <a:lvl7pPr marL="7415022" indent="0">
              <a:buNone/>
              <a:defRPr sz="2703"/>
            </a:lvl7pPr>
            <a:lvl8pPr marL="8650859" indent="0">
              <a:buNone/>
              <a:defRPr sz="2703"/>
            </a:lvl8pPr>
            <a:lvl9pPr marL="9886696" indent="0">
              <a:buNone/>
              <a:defRPr sz="2703"/>
            </a:lvl9pPr>
          </a:lstStyle>
          <a:p>
            <a:pPr marL="0" lvl="0" indent="0" algn="l" defTabSz="382814" rtl="0" eaLnBrk="1" latinLnBrk="0" hangingPunct="1">
              <a:buNone/>
            </a:pPr>
            <a:r>
              <a:rPr lang="fr-FR" dirty="0" smtClean="0"/>
              <a:t>Ecrire ici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5" hasCustomPrompt="1"/>
          </p:nvPr>
        </p:nvSpPr>
        <p:spPr>
          <a:xfrm>
            <a:off x="601765" y="6027095"/>
            <a:ext cx="28773336" cy="4811730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fr-FR" sz="452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35837" indent="0">
              <a:buNone/>
              <a:defRPr sz="3785"/>
            </a:lvl2pPr>
            <a:lvl3pPr marL="2471674" indent="0">
              <a:buNone/>
              <a:defRPr sz="3244"/>
            </a:lvl3pPr>
            <a:lvl4pPr marL="3707511" indent="0">
              <a:buNone/>
              <a:defRPr sz="2703"/>
            </a:lvl4pPr>
            <a:lvl5pPr marL="4943348" indent="0">
              <a:buNone/>
              <a:defRPr sz="2703"/>
            </a:lvl5pPr>
            <a:lvl6pPr marL="6179185" indent="0">
              <a:buNone/>
              <a:defRPr sz="2703"/>
            </a:lvl6pPr>
            <a:lvl7pPr marL="7415022" indent="0">
              <a:buNone/>
              <a:defRPr sz="2703"/>
            </a:lvl7pPr>
            <a:lvl8pPr marL="8650859" indent="0">
              <a:buNone/>
              <a:defRPr sz="2703"/>
            </a:lvl8pPr>
            <a:lvl9pPr marL="9886696" indent="0">
              <a:buNone/>
              <a:defRPr sz="2703"/>
            </a:lvl9pPr>
          </a:lstStyle>
          <a:p>
            <a:pPr marL="0" lvl="0" indent="0" algn="l" defTabSz="382814" rtl="0" eaLnBrk="1" latinLnBrk="0" hangingPunct="1">
              <a:buNone/>
            </a:pPr>
            <a:r>
              <a:rPr lang="fr-FR" dirty="0" smtClean="0"/>
              <a:t>Contexte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6" hasCustomPrompt="1"/>
          </p:nvPr>
        </p:nvSpPr>
        <p:spPr>
          <a:xfrm>
            <a:off x="601764" y="39522381"/>
            <a:ext cx="24675812" cy="2559871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fr-FR" sz="452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35837" indent="0">
              <a:buNone/>
              <a:defRPr sz="3785"/>
            </a:lvl2pPr>
            <a:lvl3pPr marL="2471674" indent="0">
              <a:buNone/>
              <a:defRPr sz="3244"/>
            </a:lvl3pPr>
            <a:lvl4pPr marL="3707511" indent="0">
              <a:buNone/>
              <a:defRPr sz="2703"/>
            </a:lvl4pPr>
            <a:lvl5pPr marL="4943348" indent="0">
              <a:buNone/>
              <a:defRPr sz="2703"/>
            </a:lvl5pPr>
            <a:lvl6pPr marL="6179185" indent="0">
              <a:buNone/>
              <a:defRPr sz="2703"/>
            </a:lvl6pPr>
            <a:lvl7pPr marL="7415022" indent="0">
              <a:buNone/>
              <a:defRPr sz="2703"/>
            </a:lvl7pPr>
            <a:lvl8pPr marL="8650859" indent="0">
              <a:buNone/>
              <a:defRPr sz="2703"/>
            </a:lvl8pPr>
            <a:lvl9pPr marL="9886696" indent="0">
              <a:buNone/>
              <a:defRPr sz="2703"/>
            </a:lvl9pPr>
          </a:lstStyle>
          <a:p>
            <a:pPr marL="0" lvl="0" indent="0" algn="l" defTabSz="382814" rtl="0" eaLnBrk="1" latinLnBrk="0" hangingPunct="1">
              <a:buNone/>
            </a:pPr>
            <a:r>
              <a:rPr lang="fr-FR" dirty="0" smtClean="0"/>
              <a:t>Ecrire ici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53" b="-3073"/>
          <a:stretch/>
        </p:blipFill>
        <p:spPr>
          <a:xfrm>
            <a:off x="25671933" y="40802316"/>
            <a:ext cx="4603280" cy="1970106"/>
          </a:xfrm>
          <a:prstGeom prst="rect">
            <a:avLst/>
          </a:prstGeom>
        </p:spPr>
      </p:pic>
      <p:sp>
        <p:nvSpPr>
          <p:cNvPr id="24" name="Text Placeholder 3"/>
          <p:cNvSpPr>
            <a:spLocks noGrp="1"/>
          </p:cNvSpPr>
          <p:nvPr>
            <p:ph type="body" sz="half" idx="27" hasCustomPrompt="1"/>
          </p:nvPr>
        </p:nvSpPr>
        <p:spPr>
          <a:xfrm>
            <a:off x="6299200" y="3621230"/>
            <a:ext cx="23075900" cy="1525992"/>
          </a:xfrm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lang="fr-FR" sz="3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35837" indent="0">
              <a:buNone/>
              <a:defRPr sz="3785"/>
            </a:lvl2pPr>
            <a:lvl3pPr marL="2471674" indent="0">
              <a:buNone/>
              <a:defRPr sz="3244"/>
            </a:lvl3pPr>
            <a:lvl4pPr marL="3707511" indent="0">
              <a:buNone/>
              <a:defRPr sz="2703"/>
            </a:lvl4pPr>
            <a:lvl5pPr marL="4943348" indent="0">
              <a:buNone/>
              <a:defRPr sz="2703"/>
            </a:lvl5pPr>
            <a:lvl6pPr marL="6179185" indent="0">
              <a:buNone/>
              <a:defRPr sz="2703"/>
            </a:lvl6pPr>
            <a:lvl7pPr marL="7415022" indent="0">
              <a:buNone/>
              <a:defRPr sz="2703"/>
            </a:lvl7pPr>
            <a:lvl8pPr marL="8650859" indent="0">
              <a:buNone/>
              <a:defRPr sz="2703"/>
            </a:lvl8pPr>
            <a:lvl9pPr marL="9886696" indent="0">
              <a:buNone/>
              <a:defRPr sz="2703"/>
            </a:lvl9pPr>
          </a:lstStyle>
          <a:p>
            <a:pPr marL="0" lvl="0" indent="0" algn="l" defTabSz="382814" rtl="0" eaLnBrk="1" latinLnBrk="0" hangingPunct="1">
              <a:buNone/>
            </a:pPr>
            <a:r>
              <a:rPr lang="fr-FR" dirty="0" smtClean="0"/>
              <a:t>auteur et </a:t>
            </a:r>
            <a:r>
              <a:rPr lang="fr-FR" dirty="0" err="1" smtClean="0"/>
              <a:t>co</a:t>
            </a:r>
            <a:r>
              <a:rPr lang="fr-FR" dirty="0" smtClean="0"/>
              <a:t> auteurs</a:t>
            </a:r>
          </a:p>
        </p:txBody>
      </p:sp>
      <p:sp>
        <p:nvSpPr>
          <p:cNvPr id="26" name="Espace réservé pour une image  25"/>
          <p:cNvSpPr>
            <a:spLocks noGrp="1"/>
          </p:cNvSpPr>
          <p:nvPr>
            <p:ph type="pic" sz="quarter" idx="28"/>
          </p:nvPr>
        </p:nvSpPr>
        <p:spPr>
          <a:xfrm>
            <a:off x="1574924" y="2476617"/>
            <a:ext cx="3089271" cy="2737827"/>
          </a:xfrm>
          <a:ln>
            <a:solidFill>
              <a:srgbClr val="F4EFE9"/>
            </a:solidFill>
          </a:ln>
        </p:spPr>
        <p:txBody>
          <a:bodyPr>
            <a:normAutofit/>
          </a:bodyPr>
          <a:lstStyle>
            <a:lvl1pPr>
              <a:defRPr sz="3600"/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2688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7D5DA-7FD9-46A7-9034-9F775766B7F4}" type="datetimeFigureOut">
              <a:rPr lang="fr-FR" smtClean="0"/>
              <a:t>05/03/2024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7346A-C857-42B1-82E4-C16AE7287E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8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5" r:id="rId2"/>
  </p:sldLayoutIdLst>
  <p:timing>
    <p:tnLst>
      <p:par>
        <p:cTn id="1" dur="indefinite" restart="never" nodeType="tmRoot"/>
      </p:par>
    </p:tnLst>
  </p:timing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35907073"/>
            <a:ext cx="30275213" cy="3412128"/>
          </a:xfrm>
          <a:prstGeom prst="rect">
            <a:avLst/>
          </a:prstGeom>
          <a:solidFill>
            <a:srgbClr val="F4E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0" y="7012340"/>
            <a:ext cx="30275213" cy="4036659"/>
          </a:xfrm>
          <a:prstGeom prst="rect">
            <a:avLst/>
          </a:prstGeom>
          <a:solidFill>
            <a:srgbClr val="F4E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/>
        </p:nvSpPr>
        <p:spPr>
          <a:xfrm>
            <a:off x="624732" y="19936253"/>
            <a:ext cx="29294036" cy="3206060"/>
          </a:xfrm>
          <a:prstGeom prst="rect">
            <a:avLst/>
          </a:prstGeom>
          <a:solidFill>
            <a:srgbClr val="F4E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2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Référentiel de consommation d’eau en élevage de poulet de chair en région Auvergne-Rhône-Alpes et impact des chaleurs estivales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23"/>
          </p:nvPr>
        </p:nvSpPr>
        <p:spPr>
          <a:xfrm>
            <a:off x="601764" y="19938390"/>
            <a:ext cx="29294036" cy="14580122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/>
              <a:t>Général</a:t>
            </a:r>
            <a:endParaRPr lang="fr-FR" dirty="0" smtClean="0"/>
          </a:p>
          <a:p>
            <a:pPr algn="ctr"/>
            <a:r>
              <a:rPr lang="fr-FR" dirty="0" smtClean="0"/>
              <a:t> L’abreuvement, </a:t>
            </a:r>
            <a:r>
              <a:rPr lang="fr-FR" dirty="0"/>
              <a:t>poste </a:t>
            </a:r>
            <a:r>
              <a:rPr lang="fr-FR" dirty="0" smtClean="0"/>
              <a:t>le plus consommateur d’eau suivi de la brumisation (en </a:t>
            </a:r>
            <a:r>
              <a:rPr lang="fr-FR" dirty="0" smtClean="0"/>
              <a:t>période estivale), </a:t>
            </a:r>
            <a:r>
              <a:rPr lang="fr-FR" dirty="0" smtClean="0"/>
              <a:t>puis du lavage</a:t>
            </a:r>
            <a:endParaRPr lang="fr-FR" dirty="0"/>
          </a:p>
          <a:p>
            <a:pPr algn="ctr"/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smtClean="0"/>
              <a:t>La quantité d’eau utilisé dans le lavage </a:t>
            </a:r>
            <a:r>
              <a:rPr lang="fr-FR" dirty="0"/>
              <a:t>n’est pas impacté par la saison</a:t>
            </a:r>
          </a:p>
          <a:p>
            <a:endParaRPr lang="fr-FR" dirty="0" smtClean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1"/>
          </p:nvPr>
        </p:nvSpPr>
        <p:spPr>
          <a:xfrm>
            <a:off x="601765" y="12393842"/>
            <a:ext cx="13241236" cy="6206936"/>
          </a:xfrm>
          <a:noFill/>
        </p:spPr>
        <p:txBody>
          <a:bodyPr anchor="ctr"/>
          <a:lstStyle/>
          <a:p>
            <a:pPr algn="ctr"/>
            <a:r>
              <a:rPr lang="fr-FR" dirty="0" smtClean="0"/>
              <a:t>Actualiser le référentiel de consommation d’eau en élevage de </a:t>
            </a:r>
            <a:r>
              <a:rPr lang="fr-FR" dirty="0" smtClean="0"/>
              <a:t>volaille </a:t>
            </a:r>
            <a:r>
              <a:rPr lang="fr-FR" dirty="0" smtClean="0"/>
              <a:t>de </a:t>
            </a:r>
            <a:r>
              <a:rPr lang="fr-FR" dirty="0" smtClean="0"/>
              <a:t>chair pour les 3 principaux postes de consommation</a:t>
            </a:r>
          </a:p>
          <a:p>
            <a:pPr algn="ctr"/>
            <a:endParaRPr lang="fr-FR" dirty="0" smtClean="0"/>
          </a:p>
          <a:p>
            <a:pPr algn="ctr"/>
            <a:r>
              <a:rPr lang="fr-FR" dirty="0" smtClean="0"/>
              <a:t>Chiffrer les augmentations de consommation en période </a:t>
            </a:r>
            <a:r>
              <a:rPr lang="fr-FR" dirty="0" smtClean="0"/>
              <a:t>estivale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2"/>
          </p:nvPr>
        </p:nvSpPr>
        <p:spPr>
          <a:xfrm>
            <a:off x="14351000" y="12393842"/>
            <a:ext cx="15544800" cy="6960958"/>
          </a:xfrm>
        </p:spPr>
        <p:txBody>
          <a:bodyPr numCol="2"/>
          <a:lstStyle/>
          <a:p>
            <a:pPr marL="685800" indent="-685800">
              <a:buFontTx/>
              <a:buChar char="-"/>
            </a:pPr>
            <a:endParaRPr lang="fr-FR" dirty="0" smtClean="0"/>
          </a:p>
          <a:p>
            <a:pPr marL="685800" indent="-685800">
              <a:buFontTx/>
              <a:buChar char="-"/>
            </a:pPr>
            <a:endParaRPr lang="fr-FR" dirty="0" smtClean="0"/>
          </a:p>
          <a:p>
            <a:pPr marL="685800" indent="-685800">
              <a:buFontTx/>
              <a:buChar char="-"/>
            </a:pPr>
            <a:endParaRPr lang="fr-FR" dirty="0" smtClean="0"/>
          </a:p>
          <a:p>
            <a:pPr marL="685800" indent="-685800">
              <a:buFontTx/>
              <a:buChar char="-"/>
            </a:pPr>
            <a:endParaRPr lang="fr-FR" dirty="0" smtClean="0"/>
          </a:p>
          <a:p>
            <a:pPr algn="ctr"/>
            <a:endParaRPr lang="fr-FR" dirty="0" smtClean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4"/>
          </p:nvPr>
        </p:nvSpPr>
        <p:spPr>
          <a:xfrm>
            <a:off x="601764" y="36073529"/>
            <a:ext cx="29294035" cy="3245672"/>
          </a:xfrm>
        </p:spPr>
        <p:txBody>
          <a:bodyPr anchor="ctr">
            <a:normAutofit/>
          </a:bodyPr>
          <a:lstStyle/>
          <a:p>
            <a:pPr algn="just"/>
            <a:r>
              <a:rPr lang="fr-FR" dirty="0" smtClean="0"/>
              <a:t>Cette étude a permis de mettre à jour le référentiel d’eau et </a:t>
            </a:r>
            <a:r>
              <a:rPr lang="fr-FR" dirty="0" smtClean="0"/>
              <a:t>mettre </a:t>
            </a:r>
            <a:r>
              <a:rPr lang="fr-FR" dirty="0" smtClean="0"/>
              <a:t>en évidence que la </a:t>
            </a:r>
            <a:r>
              <a:rPr lang="fr-FR" dirty="0"/>
              <a:t>hausse des températures entraine une augmentation des consommations d’eau d’abreuvement par kilogramme, soit par la consommation directe, soit par une baisse des performances, ainsi qu’une augmentation de la </a:t>
            </a:r>
            <a:r>
              <a:rPr lang="fr-FR" dirty="0" smtClean="0"/>
              <a:t>brumisation. </a:t>
            </a:r>
            <a:r>
              <a:rPr lang="fr-FR" dirty="0"/>
              <a:t>C</a:t>
            </a:r>
            <a:r>
              <a:rPr lang="fr-FR" dirty="0" smtClean="0"/>
              <a:t>es </a:t>
            </a:r>
            <a:r>
              <a:rPr lang="fr-FR" dirty="0"/>
              <a:t>données seront mobilisées dans le développement d’un modèle prédictif en volaille en </a:t>
            </a:r>
            <a:r>
              <a:rPr lang="fr-FR" dirty="0" smtClean="0"/>
              <a:t>claustration pour aider les éleveurs à raisonner la gestion de la ressource en </a:t>
            </a:r>
            <a:r>
              <a:rPr lang="fr-FR" smtClean="0"/>
              <a:t>eau en fonction </a:t>
            </a:r>
            <a:r>
              <a:rPr lang="fr-FR" dirty="0" smtClean="0"/>
              <a:t>de la disponibilité.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25"/>
          </p:nvPr>
        </p:nvSpPr>
        <p:spPr>
          <a:xfrm>
            <a:off x="601765" y="7012340"/>
            <a:ext cx="28773336" cy="4019142"/>
          </a:xfrm>
        </p:spPr>
        <p:txBody>
          <a:bodyPr anchor="ctr">
            <a:normAutofit/>
          </a:bodyPr>
          <a:lstStyle/>
          <a:p>
            <a:pPr algn="just"/>
            <a:r>
              <a:rPr lang="fr-FR" dirty="0"/>
              <a:t>En région Auvergne-Rhône-Alpes (AURA), la température moyenne estivale a augmenté de 2,1°C à 2,7°C en 60 ans selon les stations </a:t>
            </a:r>
            <a:r>
              <a:rPr lang="fr-FR" dirty="0" smtClean="0"/>
              <a:t>météo, </a:t>
            </a:r>
            <a:r>
              <a:rPr lang="fr-FR" dirty="0"/>
              <a:t>et les projections indiquent une poursuite du réchauffement climatique dans les années à </a:t>
            </a:r>
            <a:r>
              <a:rPr lang="fr-FR" dirty="0" smtClean="0"/>
              <a:t>venir. De plus, la </a:t>
            </a:r>
            <a:r>
              <a:rPr lang="fr-FR" dirty="0"/>
              <a:t>disponibilité en eau sera donc de plus en plus réduite </a:t>
            </a:r>
            <a:r>
              <a:rPr lang="fr-FR" dirty="0" smtClean="0"/>
              <a:t>en été période </a:t>
            </a:r>
            <a:r>
              <a:rPr lang="fr-FR" dirty="0"/>
              <a:t>où les besoins en eau en élevage sont les plus importants avec les fortes </a:t>
            </a:r>
            <a:r>
              <a:rPr lang="fr-FR" dirty="0" smtClean="0"/>
              <a:t>chaleurs. Afin d’anticiper la gestion de ces périodes complexes, il est nécessaire </a:t>
            </a:r>
            <a:r>
              <a:rPr lang="fr-FR" dirty="0" smtClean="0"/>
              <a:t>de mettre </a:t>
            </a:r>
            <a:r>
              <a:rPr lang="fr-FR" dirty="0" smtClean="0"/>
              <a:t>à jour les connaissances sur les consommations d’eau en </a:t>
            </a:r>
            <a:r>
              <a:rPr lang="fr-FR" dirty="0" smtClean="0"/>
              <a:t>élevage</a:t>
            </a:r>
            <a:r>
              <a:rPr lang="fr-FR" dirty="0"/>
              <a:t>.</a:t>
            </a:r>
            <a:endParaRPr lang="fr-FR" dirty="0" smtClean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half" idx="26"/>
          </p:nvPr>
        </p:nvSpPr>
        <p:spPr/>
        <p:txBody>
          <a:bodyPr numCol="2">
            <a:normAutofit/>
          </a:bodyPr>
          <a:lstStyle/>
          <a:p>
            <a:r>
              <a:rPr lang="fr-FR" dirty="0" smtClean="0"/>
              <a:t>Les auteurs remercient les partenaires du projet,         </a:t>
            </a:r>
          </a:p>
          <a:p>
            <a:endParaRPr lang="fr-FR" dirty="0"/>
          </a:p>
          <a:p>
            <a:r>
              <a:rPr lang="fr-FR" dirty="0" smtClean="0"/>
              <a:t>ainsi que l</a:t>
            </a:r>
            <a:r>
              <a:rPr lang="fr-FR" dirty="0" smtClean="0"/>
              <a:t>es financeurs du projet 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half" idx="27"/>
          </p:nvPr>
        </p:nvSpPr>
        <p:spPr>
          <a:xfrm>
            <a:off x="6375400" y="4295623"/>
            <a:ext cx="23075900" cy="1525992"/>
          </a:xfrm>
        </p:spPr>
        <p:txBody>
          <a:bodyPr/>
          <a:lstStyle/>
          <a:p>
            <a:r>
              <a:rPr lang="fr-FR" dirty="0" smtClean="0"/>
              <a:t>L. Ottmann, G. Chiron, A. Dinh </a:t>
            </a:r>
            <a:endParaRPr lang="fr-FR" dirty="0"/>
          </a:p>
        </p:txBody>
      </p:sp>
      <p:pic>
        <p:nvPicPr>
          <p:cNvPr id="17" name="Espace réservé pour une image  16"/>
          <p:cNvPicPr>
            <a:picLocks noGrp="1" noChangeAspect="1"/>
          </p:cNvPicPr>
          <p:nvPr>
            <p:ph type="pic"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4" b="7894"/>
          <a:stretch>
            <a:fillRect/>
          </a:stretch>
        </p:blipFill>
        <p:spPr/>
      </p:pic>
      <p:sp>
        <p:nvSpPr>
          <p:cNvPr id="13" name="ZoneTexte 12"/>
          <p:cNvSpPr txBox="1"/>
          <p:nvPr/>
        </p:nvSpPr>
        <p:spPr>
          <a:xfrm>
            <a:off x="-16476559" y="2678536"/>
            <a:ext cx="10062627" cy="94269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5526" b="1" dirty="0">
                <a:solidFill>
                  <a:srgbClr val="FF0000"/>
                </a:solidFill>
              </a:rPr>
              <a:t>Insérer </a:t>
            </a:r>
            <a:r>
              <a:rPr lang="fr-FR" sz="5526" b="1" dirty="0" smtClean="0">
                <a:solidFill>
                  <a:srgbClr val="FF0000"/>
                </a:solidFill>
              </a:rPr>
              <a:t>photo auteur</a:t>
            </a:r>
            <a:endParaRPr lang="fr-FR" sz="5526" b="1" dirty="0">
              <a:solidFill>
                <a:srgbClr val="FF0000"/>
              </a:solidFill>
            </a:endParaRPr>
          </a:p>
        </p:txBody>
      </p:sp>
      <p:sp>
        <p:nvSpPr>
          <p:cNvPr id="14" name="Flèche droite 13"/>
          <p:cNvSpPr/>
          <p:nvPr/>
        </p:nvSpPr>
        <p:spPr>
          <a:xfrm rot="392383" flipV="1">
            <a:off x="-5583865" y="3266786"/>
            <a:ext cx="5103051" cy="51217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07"/>
          </a:p>
        </p:txBody>
      </p:sp>
      <p:sp>
        <p:nvSpPr>
          <p:cNvPr id="15" name="Flèche droite 14"/>
          <p:cNvSpPr/>
          <p:nvPr/>
        </p:nvSpPr>
        <p:spPr>
          <a:xfrm rot="392383" flipV="1">
            <a:off x="-6401368" y="40001211"/>
            <a:ext cx="5103051" cy="51217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07"/>
          </a:p>
        </p:txBody>
      </p:sp>
      <p:sp>
        <p:nvSpPr>
          <p:cNvPr id="16" name="ZoneTexte 15"/>
          <p:cNvSpPr txBox="1"/>
          <p:nvPr/>
        </p:nvSpPr>
        <p:spPr>
          <a:xfrm>
            <a:off x="-13094967" y="37597186"/>
            <a:ext cx="10062627" cy="179305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5526" b="1" dirty="0">
                <a:solidFill>
                  <a:srgbClr val="FF0000"/>
                </a:solidFill>
              </a:rPr>
              <a:t>Insérer </a:t>
            </a:r>
            <a:r>
              <a:rPr lang="fr-FR" sz="5526" b="1" dirty="0" smtClean="0">
                <a:solidFill>
                  <a:srgbClr val="FF0000"/>
                </a:solidFill>
              </a:rPr>
              <a:t>logos partenaires et remerciements</a:t>
            </a:r>
            <a:endParaRPr lang="fr-FR" sz="5526" b="1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173449" y="12452877"/>
            <a:ext cx="12189555" cy="788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521" dirty="0"/>
              <a:t>Suivis des consommations </a:t>
            </a:r>
            <a:r>
              <a:rPr lang="fr-FR" sz="4521" dirty="0" smtClean="0"/>
              <a:t>pendant 1 an sur :  </a:t>
            </a:r>
            <a:endParaRPr lang="fr-FR" sz="4521" dirty="0"/>
          </a:p>
        </p:txBody>
      </p:sp>
      <p:grpSp>
        <p:nvGrpSpPr>
          <p:cNvPr id="26" name="Groupe 25"/>
          <p:cNvGrpSpPr/>
          <p:nvPr/>
        </p:nvGrpSpPr>
        <p:grpSpPr>
          <a:xfrm>
            <a:off x="23529592" y="14093075"/>
            <a:ext cx="2348720" cy="2583068"/>
            <a:chOff x="23801439" y="14711170"/>
            <a:chExt cx="2348720" cy="2583068"/>
          </a:xfrm>
        </p:grpSpPr>
        <p:pic>
          <p:nvPicPr>
            <p:cNvPr id="21" name="Image 20"/>
            <p:cNvPicPr>
              <a:picLocks noChangeAspect="1"/>
            </p:cNvPicPr>
            <p:nvPr/>
          </p:nvPicPr>
          <p:blipFill rotWithShape="1">
            <a:blip r:embed="rId3"/>
            <a:srcRect t="16749"/>
            <a:stretch/>
          </p:blipFill>
          <p:spPr>
            <a:xfrm>
              <a:off x="23970869" y="15313676"/>
              <a:ext cx="2009860" cy="1980562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23801439" y="14711170"/>
              <a:ext cx="234872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3200" dirty="0" smtClean="0"/>
                <a:t>Brumisation</a:t>
              </a:r>
              <a:endParaRPr lang="fr-FR" sz="3200" dirty="0"/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20668897" y="13986579"/>
            <a:ext cx="2621230" cy="3042774"/>
            <a:chOff x="21199403" y="14246078"/>
            <a:chExt cx="2621230" cy="3042774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 rotWithShape="1">
            <a:blip r:embed="rId4"/>
            <a:srcRect l="-382" t="18575" r="382" b="-18575"/>
            <a:stretch/>
          </p:blipFill>
          <p:spPr>
            <a:xfrm>
              <a:off x="21401942" y="14827531"/>
              <a:ext cx="2216151" cy="2461321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21199403" y="14246078"/>
              <a:ext cx="262123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3200" dirty="0"/>
                <a:t>Abreuvement</a:t>
              </a: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26409292" y="14035574"/>
            <a:ext cx="2589942" cy="2235784"/>
            <a:chOff x="26467658" y="14375824"/>
            <a:chExt cx="2589942" cy="2235784"/>
          </a:xfrm>
        </p:grpSpPr>
        <p:pic>
          <p:nvPicPr>
            <p:cNvPr id="22" name="Image 21"/>
            <p:cNvPicPr>
              <a:picLocks noChangeAspect="1"/>
            </p:cNvPicPr>
            <p:nvPr/>
          </p:nvPicPr>
          <p:blipFill rotWithShape="1">
            <a:blip r:embed="rId5"/>
            <a:srcRect t="21715"/>
            <a:stretch/>
          </p:blipFill>
          <p:spPr>
            <a:xfrm>
              <a:off x="26467658" y="14960599"/>
              <a:ext cx="2589942" cy="1651009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26998638" y="14375824"/>
              <a:ext cx="152798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3200" dirty="0" smtClean="0"/>
                <a:t>Lavage</a:t>
              </a:r>
              <a:endParaRPr lang="fr-FR" sz="3200" dirty="0"/>
            </a:p>
          </p:txBody>
        </p:sp>
      </p:grpSp>
      <p:sp>
        <p:nvSpPr>
          <p:cNvPr id="30" name="ZoneTexte 29"/>
          <p:cNvSpPr txBox="1"/>
          <p:nvPr/>
        </p:nvSpPr>
        <p:spPr>
          <a:xfrm>
            <a:off x="19194457" y="16964024"/>
            <a:ext cx="11810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u="sng" dirty="0" smtClean="0"/>
              <a:t>Distinction  périodes « estivale » et « tempérée »</a:t>
            </a:r>
            <a:endParaRPr lang="fr-FR" sz="3200" u="sng" dirty="0"/>
          </a:p>
        </p:txBody>
      </p:sp>
      <p:sp>
        <p:nvSpPr>
          <p:cNvPr id="31" name="Rectangle 30"/>
          <p:cNvSpPr/>
          <p:nvPr/>
        </p:nvSpPr>
        <p:spPr>
          <a:xfrm>
            <a:off x="14690344" y="13309554"/>
            <a:ext cx="52073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u="sng" dirty="0">
                <a:solidFill>
                  <a:schemeClr val="tx2"/>
                </a:solidFill>
              </a:rPr>
              <a:t>9 élevages de </a:t>
            </a:r>
            <a:r>
              <a:rPr lang="fr-FR" sz="3600" u="sng" dirty="0">
                <a:solidFill>
                  <a:srgbClr val="E6C000"/>
                </a:solidFill>
              </a:rPr>
              <a:t>poulets claustrés </a:t>
            </a:r>
            <a:r>
              <a:rPr lang="fr-FR" sz="3600" u="sng" dirty="0"/>
              <a:t>et </a:t>
            </a:r>
            <a:r>
              <a:rPr lang="fr-FR" sz="3600" u="sng" dirty="0">
                <a:solidFill>
                  <a:schemeClr val="accent2"/>
                </a:solidFill>
              </a:rPr>
              <a:t>6 plein air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2067935" y="13309554"/>
            <a:ext cx="5698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600" u="sng" dirty="0" smtClean="0"/>
              <a:t>3 postes de consommation</a:t>
            </a:r>
            <a:endParaRPr lang="fr-FR" sz="3600" u="sng" dirty="0"/>
          </a:p>
        </p:txBody>
      </p:sp>
      <p:graphicFrame>
        <p:nvGraphicFramePr>
          <p:cNvPr id="38" name="Tableau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765380"/>
              </p:ext>
            </p:extLst>
          </p:nvPr>
        </p:nvGraphicFramePr>
        <p:xfrm>
          <a:off x="904654" y="29927626"/>
          <a:ext cx="13522546" cy="4320000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3859029">
                  <a:extLst>
                    <a:ext uri="{9D8B030D-6E8A-4147-A177-3AD203B41FA5}">
                      <a16:colId xmlns:a16="http://schemas.microsoft.com/office/drawing/2014/main" val="3755764129"/>
                    </a:ext>
                  </a:extLst>
                </a:gridCol>
                <a:gridCol w="2651658">
                  <a:extLst>
                    <a:ext uri="{9D8B030D-6E8A-4147-A177-3AD203B41FA5}">
                      <a16:colId xmlns:a16="http://schemas.microsoft.com/office/drawing/2014/main" val="3732250739"/>
                    </a:ext>
                  </a:extLst>
                </a:gridCol>
                <a:gridCol w="3918258">
                  <a:extLst>
                    <a:ext uri="{9D8B030D-6E8A-4147-A177-3AD203B41FA5}">
                      <a16:colId xmlns:a16="http://schemas.microsoft.com/office/drawing/2014/main" val="1502787930"/>
                    </a:ext>
                  </a:extLst>
                </a:gridCol>
                <a:gridCol w="3093601">
                  <a:extLst>
                    <a:ext uri="{9D8B030D-6E8A-4147-A177-3AD203B41FA5}">
                      <a16:colId xmlns:a16="http://schemas.microsoft.com/office/drawing/2014/main" val="3001988989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 smtClean="0">
                          <a:effectLst/>
                        </a:rPr>
                        <a:t>Période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Estivale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Tempérée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Statistique</a:t>
                      </a:r>
                      <a:br>
                        <a:rPr lang="fr-FR" sz="3400" dirty="0">
                          <a:effectLst/>
                        </a:rPr>
                      </a:br>
                      <a:r>
                        <a:rPr lang="fr-FR" sz="3400" dirty="0">
                          <a:effectLst/>
                        </a:rPr>
                        <a:t>p-value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925204755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Abreuvement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b="0" dirty="0">
                          <a:effectLst/>
                        </a:rPr>
                        <a:t>l/kg vif produit</a:t>
                      </a:r>
                      <a:endParaRPr lang="fr-FR" sz="3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3,5 ± 0,4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(n=29)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3,2 ± 0,3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(n=50)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0,0009 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21040226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Lavage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b="0" dirty="0">
                          <a:effectLst/>
                        </a:rPr>
                        <a:t>l/kg vif produit</a:t>
                      </a:r>
                      <a:endParaRPr lang="fr-FR" sz="3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0,2 ± 0,1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(n=15)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0,2 ± 0,1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(n=20)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NS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12678494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Brumisation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b="0" dirty="0">
                          <a:effectLst/>
                        </a:rPr>
                        <a:t>l/kg vif produit</a:t>
                      </a:r>
                      <a:endParaRPr lang="fr-FR" sz="3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0,5 ± 0,7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(n=22)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0,002 ± 0,010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(n=37)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&lt; 0,0001 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0454050"/>
                  </a:ext>
                </a:extLst>
              </a:tr>
            </a:tbl>
          </a:graphicData>
        </a:graphic>
      </p:graphicFrame>
      <p:graphicFrame>
        <p:nvGraphicFramePr>
          <p:cNvPr id="40" name="Tableau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04012"/>
              </p:ext>
            </p:extLst>
          </p:nvPr>
        </p:nvGraphicFramePr>
        <p:xfrm>
          <a:off x="15347950" y="29927626"/>
          <a:ext cx="14260505" cy="3240000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4184095">
                  <a:extLst>
                    <a:ext uri="{9D8B030D-6E8A-4147-A177-3AD203B41FA5}">
                      <a16:colId xmlns:a16="http://schemas.microsoft.com/office/drawing/2014/main" val="2898349821"/>
                    </a:ext>
                  </a:extLst>
                </a:gridCol>
                <a:gridCol w="2767987">
                  <a:extLst>
                    <a:ext uri="{9D8B030D-6E8A-4147-A177-3AD203B41FA5}">
                      <a16:colId xmlns:a16="http://schemas.microsoft.com/office/drawing/2014/main" val="156169798"/>
                    </a:ext>
                  </a:extLst>
                </a:gridCol>
                <a:gridCol w="4126817">
                  <a:extLst>
                    <a:ext uri="{9D8B030D-6E8A-4147-A177-3AD203B41FA5}">
                      <a16:colId xmlns:a16="http://schemas.microsoft.com/office/drawing/2014/main" val="2342677118"/>
                    </a:ext>
                  </a:extLst>
                </a:gridCol>
                <a:gridCol w="3181606">
                  <a:extLst>
                    <a:ext uri="{9D8B030D-6E8A-4147-A177-3AD203B41FA5}">
                      <a16:colId xmlns:a16="http://schemas.microsoft.com/office/drawing/2014/main" val="3939524328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 smtClean="0">
                          <a:effectLst/>
                        </a:rPr>
                        <a:t>Période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 smtClean="0">
                          <a:effectLst/>
                        </a:rPr>
                        <a:t>Estivale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 smtClean="0">
                          <a:effectLst/>
                        </a:rPr>
                        <a:t>Tempérée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Statistique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19699620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Abreuvement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b="0" dirty="0">
                          <a:effectLst/>
                        </a:rPr>
                        <a:t>l/kg vif produit</a:t>
                      </a:r>
                      <a:endParaRPr lang="fr-FR" sz="3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5,2 ± 0,1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(n=3)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4,6 ± 0,2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(n=5)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Echantillon</a:t>
                      </a:r>
                      <a:br>
                        <a:rPr lang="fr-FR" sz="3400" dirty="0">
                          <a:effectLst/>
                        </a:rPr>
                      </a:br>
                      <a:r>
                        <a:rPr lang="fr-FR" sz="3400" dirty="0">
                          <a:effectLst/>
                        </a:rPr>
                        <a:t>trop faible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63951733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Lavage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b="0" dirty="0">
                          <a:effectLst/>
                        </a:rPr>
                        <a:t>l/kg vif produit</a:t>
                      </a:r>
                      <a:endParaRPr lang="fr-FR" sz="3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0,3 ± 0,02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(n=2)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0,3 ± 0,04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400" dirty="0">
                          <a:effectLst/>
                        </a:rPr>
                        <a:t>(n=2)</a:t>
                      </a:r>
                      <a:endParaRPr lang="fr-FR" sz="3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034364"/>
                  </a:ext>
                </a:extLst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348403"/>
              </p:ext>
            </p:extLst>
          </p:nvPr>
        </p:nvGraphicFramePr>
        <p:xfrm>
          <a:off x="20203775" y="17594858"/>
          <a:ext cx="9792000" cy="1824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000">
                  <a:extLst>
                    <a:ext uri="{9D8B030D-6E8A-4147-A177-3AD203B41FA5}">
                      <a16:colId xmlns:a16="http://schemas.microsoft.com/office/drawing/2014/main" val="2356682347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113402937"/>
                    </a:ext>
                  </a:extLst>
                </a:gridCol>
                <a:gridCol w="4896000">
                  <a:extLst>
                    <a:ext uri="{9D8B030D-6E8A-4147-A177-3AD203B41FA5}">
                      <a16:colId xmlns:a16="http://schemas.microsoft.com/office/drawing/2014/main" val="1606966842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073617019"/>
                    </a:ext>
                  </a:extLst>
                </a:gridCol>
                <a:gridCol w="2016000">
                  <a:extLst>
                    <a:ext uri="{9D8B030D-6E8A-4147-A177-3AD203B41FA5}">
                      <a16:colId xmlns:a16="http://schemas.microsoft.com/office/drawing/2014/main" val="3397170713"/>
                    </a:ext>
                  </a:extLst>
                </a:gridCol>
              </a:tblGrid>
              <a:tr h="757286">
                <a:tc>
                  <a:txBody>
                    <a:bodyPr/>
                    <a:lstStyle/>
                    <a:p>
                      <a:pPr algn="ctr"/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3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30274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T°C moyenne quotidienne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9997902"/>
                  </a:ext>
                </a:extLst>
              </a:tr>
              <a:tr h="496145"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Tempérée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&lt;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1" dirty="0" smtClean="0">
                          <a:solidFill>
                            <a:schemeClr val="tx1"/>
                          </a:solidFill>
                        </a:rPr>
                        <a:t>20°C</a:t>
                      </a:r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 sur 10 jours consécutifs      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&lt;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 smtClean="0">
                          <a:solidFill>
                            <a:schemeClr val="tx1"/>
                          </a:solidFill>
                        </a:rPr>
                        <a:t>Estivale</a:t>
                      </a:r>
                      <a:endParaRPr lang="fr-FR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1501449"/>
                  </a:ext>
                </a:extLst>
              </a:tr>
            </a:tbl>
          </a:graphicData>
        </a:graphic>
      </p:graphicFrame>
      <p:pic>
        <p:nvPicPr>
          <p:cNvPr id="36" name="Image 35"/>
          <p:cNvPicPr>
            <a:picLocks noChangeAspect="1"/>
          </p:cNvPicPr>
          <p:nvPr/>
        </p:nvPicPr>
        <p:blipFill rotWithShape="1">
          <a:blip r:embed="rId6"/>
          <a:srcRect l="1" r="17129"/>
          <a:stretch/>
        </p:blipFill>
        <p:spPr>
          <a:xfrm>
            <a:off x="14460585" y="14576388"/>
            <a:ext cx="5643215" cy="4667748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0309949"/>
            <a:ext cx="11808931" cy="1772303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29959" y="40026602"/>
            <a:ext cx="8626588" cy="2554445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1092200" y="23616577"/>
            <a:ext cx="28359100" cy="8409353"/>
          </a:xfrm>
          <a:prstGeom prst="rect">
            <a:avLst/>
          </a:prstGeom>
        </p:spPr>
        <p:txBody>
          <a:bodyPr wrap="square" numCol="2" spcCol="540000">
            <a:spAutoFit/>
          </a:bodyPr>
          <a:lstStyle/>
          <a:p>
            <a:pPr algn="ctr"/>
            <a:r>
              <a:rPr lang="fr-FR" sz="4520" b="1" dirty="0" smtClean="0">
                <a:solidFill>
                  <a:schemeClr val="tx2"/>
                </a:solidFill>
              </a:rPr>
              <a:t>Volailles en </a:t>
            </a:r>
            <a:r>
              <a:rPr lang="fr-FR" sz="4520" b="1" dirty="0" smtClean="0">
                <a:solidFill>
                  <a:schemeClr val="tx2"/>
                </a:solidFill>
              </a:rPr>
              <a:t>claustration</a:t>
            </a:r>
            <a:endParaRPr lang="fr-FR" sz="4520" b="1" dirty="0" smtClean="0">
              <a:solidFill>
                <a:schemeClr val="tx2"/>
              </a:solidFill>
            </a:endParaRPr>
          </a:p>
          <a:p>
            <a:pPr algn="ctr">
              <a:lnSpc>
                <a:spcPct val="114000"/>
              </a:lnSpc>
            </a:pPr>
            <a:r>
              <a:rPr lang="fr-FR" sz="4520" dirty="0" smtClean="0"/>
              <a:t>En été, abreuvement      et performances </a:t>
            </a:r>
            <a:r>
              <a:rPr lang="fr-FR" sz="54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</a:p>
          <a:p>
            <a:pPr algn="ctr">
              <a:lnSpc>
                <a:spcPct val="114000"/>
              </a:lnSpc>
              <a:spcAft>
                <a:spcPts val="1200"/>
              </a:spcAft>
            </a:pPr>
            <a:r>
              <a:rPr lang="fr-FR" sz="4520" b="1" dirty="0" smtClean="0">
                <a:solidFill>
                  <a:schemeClr val="tx2"/>
                </a:solidFill>
              </a:rPr>
              <a:t>+ 0,3 l d’eau d’abreuvement / kg vif produit</a:t>
            </a:r>
            <a:r>
              <a:rPr lang="fr-FR" sz="48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ct val="114000"/>
              </a:lnSpc>
            </a:pPr>
            <a:r>
              <a:rPr lang="fr-FR" sz="4800" dirty="0" smtClean="0"/>
              <a:t>Répartition </a:t>
            </a:r>
            <a:r>
              <a:rPr lang="fr-FR" sz="4800" dirty="0"/>
              <a:t>des usages : Tempérée</a:t>
            </a:r>
            <a:r>
              <a:rPr lang="fr-FR" sz="4800" dirty="0">
                <a:solidFill>
                  <a:srgbClr val="E6C000"/>
                </a:solidFill>
              </a:rPr>
              <a:t> </a:t>
            </a:r>
            <a:r>
              <a:rPr lang="fr-FR" sz="5400" b="1" dirty="0" smtClean="0">
                <a:solidFill>
                  <a:srgbClr val="E6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≠</a:t>
            </a:r>
            <a:r>
              <a:rPr lang="fr-FR" sz="4800" dirty="0" smtClean="0">
                <a:solidFill>
                  <a:srgbClr val="E6C000"/>
                </a:solidFill>
              </a:rPr>
              <a:t> </a:t>
            </a:r>
            <a:r>
              <a:rPr lang="fr-FR" sz="4800" dirty="0" smtClean="0"/>
              <a:t>Estivale</a:t>
            </a:r>
            <a:endParaRPr lang="fr-FR" sz="4800" dirty="0"/>
          </a:p>
          <a:p>
            <a:pPr algn="ctr">
              <a:lnSpc>
                <a:spcPct val="114000"/>
              </a:lnSpc>
            </a:pPr>
            <a:r>
              <a:rPr lang="fr-FR" sz="4400" i="1" dirty="0" smtClean="0"/>
              <a:t>Abreuvement : 94% - 85% </a:t>
            </a:r>
          </a:p>
          <a:p>
            <a:pPr algn="ctr">
              <a:lnSpc>
                <a:spcPct val="114000"/>
              </a:lnSpc>
            </a:pPr>
            <a:r>
              <a:rPr lang="fr-FR" sz="4400" i="1" dirty="0" smtClean="0"/>
              <a:t>Lavage : 5,6% -  4%</a:t>
            </a:r>
          </a:p>
          <a:p>
            <a:pPr algn="ctr">
              <a:lnSpc>
                <a:spcPct val="114000"/>
              </a:lnSpc>
            </a:pPr>
            <a:r>
              <a:rPr lang="fr-FR" sz="4400" b="1" i="1" dirty="0" smtClean="0"/>
              <a:t>Brumisation : 0,4 – 11%</a:t>
            </a:r>
          </a:p>
          <a:p>
            <a:pPr algn="ctr">
              <a:lnSpc>
                <a:spcPct val="114000"/>
              </a:lnSpc>
            </a:pPr>
            <a:endParaRPr lang="fr-FR" sz="4520" dirty="0" smtClean="0"/>
          </a:p>
          <a:p>
            <a:pPr algn="ctr">
              <a:lnSpc>
                <a:spcPct val="114000"/>
              </a:lnSpc>
            </a:pPr>
            <a:endParaRPr lang="fr-FR" sz="4520" dirty="0" smtClean="0"/>
          </a:p>
          <a:p>
            <a:pPr algn="ctr">
              <a:spcAft>
                <a:spcPts val="600"/>
              </a:spcAft>
            </a:pPr>
            <a:endParaRPr lang="fr-FR" sz="4520" b="1" dirty="0" smtClean="0">
              <a:solidFill>
                <a:schemeClr val="accent2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fr-FR" sz="4520" b="1" dirty="0" smtClean="0">
                <a:solidFill>
                  <a:schemeClr val="accent2"/>
                </a:solidFill>
              </a:rPr>
              <a:t>Volailles </a:t>
            </a:r>
            <a:r>
              <a:rPr lang="fr-FR" sz="4520" b="1" dirty="0">
                <a:solidFill>
                  <a:schemeClr val="accent2"/>
                </a:solidFill>
              </a:rPr>
              <a:t>plein </a:t>
            </a:r>
            <a:r>
              <a:rPr lang="fr-FR" sz="4520" b="1" dirty="0" smtClean="0">
                <a:solidFill>
                  <a:schemeClr val="accent2"/>
                </a:solidFill>
              </a:rPr>
              <a:t>air</a:t>
            </a:r>
            <a:endParaRPr lang="fr-FR" sz="4520" b="1" dirty="0">
              <a:solidFill>
                <a:schemeClr val="accent2"/>
              </a:solidFill>
            </a:endParaRPr>
          </a:p>
          <a:p>
            <a:pPr algn="ctr">
              <a:lnSpc>
                <a:spcPct val="114000"/>
              </a:lnSpc>
            </a:pPr>
            <a:r>
              <a:rPr lang="fr-FR" sz="4520" dirty="0"/>
              <a:t>En été, </a:t>
            </a:r>
            <a:r>
              <a:rPr lang="fr-FR" sz="4520" dirty="0" smtClean="0"/>
              <a:t>abreuvement </a:t>
            </a:r>
            <a:r>
              <a:rPr lang="fr-FR" sz="5400" b="1" dirty="0" smtClean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≈ </a:t>
            </a:r>
            <a:r>
              <a:rPr lang="fr-FR" sz="5400" dirty="0" smtClean="0">
                <a:latin typeface="Calibri" panose="020F0502020204030204" pitchFamily="34" charset="0"/>
                <a:cs typeface="Calibri" panose="020F0502020204030204" pitchFamily="34" charset="0"/>
              </a:rPr>
              <a:t>mais</a:t>
            </a:r>
            <a:r>
              <a:rPr lang="fr-FR" sz="4520" dirty="0" smtClean="0"/>
              <a:t> </a:t>
            </a:r>
            <a:r>
              <a:rPr lang="fr-FR" sz="4520" dirty="0"/>
              <a:t>performances </a:t>
            </a:r>
            <a:endParaRPr lang="fr-FR" sz="5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14000"/>
              </a:lnSpc>
              <a:spcAft>
                <a:spcPts val="1200"/>
              </a:spcAft>
            </a:pPr>
            <a:r>
              <a:rPr lang="fr-FR" sz="4520" b="1" dirty="0">
                <a:solidFill>
                  <a:schemeClr val="accent2"/>
                </a:solidFill>
              </a:rPr>
              <a:t>+ </a:t>
            </a:r>
            <a:r>
              <a:rPr lang="fr-FR" sz="4520" b="1" dirty="0" smtClean="0">
                <a:solidFill>
                  <a:schemeClr val="accent2"/>
                </a:solidFill>
              </a:rPr>
              <a:t>0,6 l d’eau d’abreuvement / kg </a:t>
            </a:r>
            <a:r>
              <a:rPr lang="fr-FR" sz="4520" b="1" dirty="0">
                <a:solidFill>
                  <a:schemeClr val="accent2"/>
                </a:solidFill>
              </a:rPr>
              <a:t>vif produit</a:t>
            </a:r>
            <a:r>
              <a:rPr lang="fr-FR" sz="4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4520" b="1" dirty="0">
              <a:solidFill>
                <a:schemeClr val="accent2"/>
              </a:solidFill>
            </a:endParaRPr>
          </a:p>
          <a:p>
            <a:pPr algn="ctr">
              <a:lnSpc>
                <a:spcPct val="114000"/>
              </a:lnSpc>
            </a:pPr>
            <a:r>
              <a:rPr lang="fr-FR" sz="4800" dirty="0" smtClean="0"/>
              <a:t>Répartition des usages : Tempérée </a:t>
            </a:r>
            <a:r>
              <a:rPr lang="fr-FR" sz="5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fr-FR" sz="4800" dirty="0" smtClean="0"/>
              <a:t> Estivale</a:t>
            </a:r>
          </a:p>
          <a:p>
            <a:pPr algn="ctr">
              <a:lnSpc>
                <a:spcPct val="114000"/>
              </a:lnSpc>
            </a:pPr>
            <a:r>
              <a:rPr lang="fr-FR" sz="4400" i="1" dirty="0" smtClean="0"/>
              <a:t>Abreuvement : 94% – 95%</a:t>
            </a:r>
          </a:p>
          <a:p>
            <a:pPr algn="ctr">
              <a:lnSpc>
                <a:spcPct val="114000"/>
              </a:lnSpc>
            </a:pPr>
            <a:r>
              <a:rPr lang="fr-FR" sz="4400" i="1" dirty="0" smtClean="0"/>
              <a:t>Lavage : 6% – 5</a:t>
            </a:r>
            <a:r>
              <a:rPr lang="fr-FR" sz="4400" i="1" dirty="0" smtClean="0"/>
              <a:t>%</a:t>
            </a:r>
            <a:endParaRPr lang="fr-FR" sz="4520" dirty="0"/>
          </a:p>
        </p:txBody>
      </p:sp>
      <p:pic>
        <p:nvPicPr>
          <p:cNvPr id="45" name="Image 4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V="1">
            <a:off x="27574660" y="24150417"/>
            <a:ext cx="1408298" cy="1450974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39981" y="24258476"/>
            <a:ext cx="1408298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0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theme/theme1.xml><?xml version="1.0" encoding="utf-8"?>
<a:theme xmlns:a="http://schemas.openxmlformats.org/drawingml/2006/main" name="Thème Office">
  <a:themeElements>
    <a:clrScheme name="Personnalisé 1">
      <a:dk1>
        <a:srgbClr val="442D34"/>
      </a:dk1>
      <a:lt1>
        <a:sysClr val="window" lastClr="FFFFFF"/>
      </a:lt1>
      <a:dk2>
        <a:srgbClr val="ECC500"/>
      </a:dk2>
      <a:lt2>
        <a:srgbClr val="E7E6E6"/>
      </a:lt2>
      <a:accent1>
        <a:srgbClr val="442D34"/>
      </a:accent1>
      <a:accent2>
        <a:srgbClr val="008291"/>
      </a:accent2>
      <a:accent3>
        <a:srgbClr val="CC6600"/>
      </a:accent3>
      <a:accent4>
        <a:srgbClr val="FFC000"/>
      </a:accent4>
      <a:accent5>
        <a:srgbClr val="00B0F0"/>
      </a:accent5>
      <a:accent6>
        <a:srgbClr val="80A82B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1386</TotalTime>
  <Words>511</Words>
  <Application>Microsoft Office PowerPoint</Application>
  <PresentationFormat>Personnalisé</PresentationFormat>
  <Paragraphs>89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Thème Office</vt:lpstr>
      <vt:lpstr>Référentiel de consommation d’eau en élevage de poulet de chair en région Auvergne-Rhône-Alpes et impact des chaleurs estivales</vt:lpstr>
    </vt:vector>
  </TitlesOfParts>
  <Company>INRA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Léonie Dusart</dc:creator>
  <cp:lastModifiedBy>OTTMANN Léa</cp:lastModifiedBy>
  <cp:revision>135</cp:revision>
  <cp:lastPrinted>2024-03-05T12:41:28Z</cp:lastPrinted>
  <dcterms:created xsi:type="dcterms:W3CDTF">2017-02-23T10:56:02Z</dcterms:created>
  <dcterms:modified xsi:type="dcterms:W3CDTF">2024-03-05T14:57:11Z</dcterms:modified>
</cp:coreProperties>
</file>